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0.svg" ContentType="image/svg+xml"/>
  <Override PartName="/ppt/media/image12.svg" ContentType="image/svg+xml"/>
  <Override PartName="/ppt/media/image36.svg" ContentType="image/svg+xml"/>
  <Override PartName="/ppt/media/image39.svg" ContentType="image/svg+xml"/>
  <Override PartName="/ppt/media/image41.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492" r:id="rId4"/>
    <p:sldId id="354" r:id="rId6"/>
    <p:sldId id="549" r:id="rId7"/>
    <p:sldId id="512" r:id="rId8"/>
    <p:sldId id="472" r:id="rId9"/>
    <p:sldId id="586" r:id="rId10"/>
    <p:sldId id="574" r:id="rId11"/>
    <p:sldId id="473" r:id="rId12"/>
    <p:sldId id="326" r:id="rId13"/>
    <p:sldId id="327" r:id="rId14"/>
    <p:sldId id="328" r:id="rId15"/>
    <p:sldId id="329" r:id="rId16"/>
    <p:sldId id="587" r:id="rId17"/>
    <p:sldId id="545" r:id="rId18"/>
    <p:sldId id="588" r:id="rId19"/>
    <p:sldId id="569" r:id="rId20"/>
    <p:sldId id="585" r:id="rId21"/>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3" userDrawn="1">
          <p15:clr>
            <a:srgbClr val="A4A3A4"/>
          </p15:clr>
        </p15:guide>
        <p15:guide id="2" pos="37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4727" initials="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2E1DF"/>
    <a:srgbClr val="CA0000"/>
    <a:srgbClr val="CA003A"/>
    <a:srgbClr val="E6262B"/>
    <a:srgbClr val="D2171C"/>
    <a:srgbClr val="EFF3F6"/>
    <a:srgbClr val="003AFE"/>
    <a:srgbClr val="303542"/>
    <a:srgbClr val="214F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23"/>
        <p:guide pos="375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254.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如何在高校坐标系中找准自己的定位，挖掘自身科研优势、在激烈的竞争中脱颖而出、有针对性地提出科学的发展规划是每所学校面临的重要课题。</a:t>
            </a:r>
            <a:endParaRPr lang="zh-CN" altLang="en-US"/>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1.jpe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r>
              <a:rPr lang="zh-CN" altLang="en-US" dirty="0"/>
              <a:t>1</a:t>
            </a:r>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5" name="图片 4" descr="b2fcd107b0206fd80ca250eb507f3494d9fdde34a432-X8adCw_fw1200"/>
          <p:cNvPicPr>
            <a:picLocks noChangeAspect="1"/>
          </p:cNvPicPr>
          <p:nvPr userDrawn="1"/>
        </p:nvPicPr>
        <p:blipFill>
          <a:blip r:embed="rId7"/>
          <a:stretch>
            <a:fillRect/>
          </a:stretch>
        </p:blipFill>
        <p:spPr>
          <a:xfrm>
            <a:off x="-12700" y="1270"/>
            <a:ext cx="12207240" cy="6988175"/>
          </a:xfrm>
          <a:prstGeom prst="rect">
            <a:avLst/>
          </a:prstGeom>
        </p:spPr>
      </p:pic>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1</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1</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8b5d5ec33bfea0c8516163a34f724235e26e161916cb3-7EUby4_fw1200"/>
          <p:cNvPicPr>
            <a:picLocks noChangeAspect="1"/>
          </p:cNvPicPr>
          <p:nvPr userDrawn="1"/>
        </p:nvPicPr>
        <p:blipFill>
          <a:blip r:embed="rId2"/>
          <a:stretch>
            <a:fillRect/>
          </a:stretch>
        </p:blipFill>
        <p:spPr>
          <a:xfrm>
            <a:off x="-24130" y="-31115"/>
            <a:ext cx="12247245" cy="6894830"/>
          </a:xfrm>
          <a:prstGeom prst="rect">
            <a:avLst/>
          </a:prstGeom>
        </p:spPr>
      </p:pic>
      <p:sp>
        <p:nvSpPr>
          <p:cNvPr id="2" name="标题 1"/>
          <p:cNvSpPr>
            <a:spLocks noGrp="1"/>
          </p:cNvSpPr>
          <p:nvPr>
            <p:ph type="title" hasCustomPrompt="1"/>
            <p:custDataLst>
              <p:tags r:id="rId3"/>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4"/>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r>
              <a:rPr lang="zh-CN" altLang="en-US"/>
              <a:t>1</a:t>
            </a:r>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r>
              <a:rPr lang="zh-CN" altLang="en-US"/>
              <a:t>1</a:t>
            </a:r>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r>
              <a:rPr lang="zh-CN" altLang="en-US"/>
              <a:t>1</a:t>
            </a:r>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r>
              <a:rPr lang="zh-CN" altLang="en-US"/>
              <a:t>1</a:t>
            </a:r>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r>
              <a:rPr lang="zh-CN" altLang="en-US"/>
              <a:t>1</a:t>
            </a:r>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r>
              <a:rPr lang="zh-CN" altLang="en-US" dirty="0"/>
              <a:t>1</a:t>
            </a:r>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r>
              <a:rPr lang="zh-CN" altLang="en-US" dirty="0"/>
              <a:t>1</a:t>
            </a:r>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67.xml"/><Relationship Id="rId8" Type="http://schemas.microsoft.com/office/2007/relationships/hdphoto" Target="../media/image5.wdp"/><Relationship Id="rId7" Type="http://schemas.openxmlformats.org/officeDocument/2006/relationships/image" Target="../media/image4.jpeg"/><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9" Type="http://schemas.openxmlformats.org/officeDocument/2006/relationships/slideLayout" Target="../slideLayouts/slideLayout1.xml"/><Relationship Id="rId18" Type="http://schemas.openxmlformats.org/officeDocument/2006/relationships/tags" Target="../tags/tag76.xml"/><Relationship Id="rId17" Type="http://schemas.openxmlformats.org/officeDocument/2006/relationships/tags" Target="../tags/tag75.xml"/><Relationship Id="rId16" Type="http://schemas.openxmlformats.org/officeDocument/2006/relationships/tags" Target="../tags/tag74.xml"/><Relationship Id="rId15" Type="http://schemas.openxmlformats.org/officeDocument/2006/relationships/tags" Target="../tags/tag73.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8" Type="http://schemas.openxmlformats.org/officeDocument/2006/relationships/slideLayout" Target="../slideLayouts/slideLayout1.xml"/><Relationship Id="rId17" Type="http://schemas.openxmlformats.org/officeDocument/2006/relationships/tags" Target="../tags/tag131.xml"/><Relationship Id="rId16" Type="http://schemas.openxmlformats.org/officeDocument/2006/relationships/tags" Target="../tags/tag130.xml"/><Relationship Id="rId15" Type="http://schemas.openxmlformats.org/officeDocument/2006/relationships/tags" Target="../tags/tag129.xml"/><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tags" Target="../tags/tag119.xml"/></Relationships>
</file>

<file path=ppt/slides/_rels/slide11.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7" Type="http://schemas.openxmlformats.org/officeDocument/2006/relationships/slideLayout" Target="../slideLayouts/slideLayout1.xml"/><Relationship Id="rId26" Type="http://schemas.openxmlformats.org/officeDocument/2006/relationships/tags" Target="../tags/tag149.xml"/><Relationship Id="rId25" Type="http://schemas.openxmlformats.org/officeDocument/2006/relationships/tags" Target="../tags/tag148.xml"/><Relationship Id="rId24" Type="http://schemas.openxmlformats.org/officeDocument/2006/relationships/tags" Target="../tags/tag147.xml"/><Relationship Id="rId23" Type="http://schemas.openxmlformats.org/officeDocument/2006/relationships/tags" Target="../tags/tag146.xml"/><Relationship Id="rId22" Type="http://schemas.openxmlformats.org/officeDocument/2006/relationships/tags" Target="../tags/tag145.xml"/><Relationship Id="rId21" Type="http://schemas.openxmlformats.org/officeDocument/2006/relationships/tags" Target="../tags/tag144.xml"/><Relationship Id="rId20" Type="http://schemas.openxmlformats.org/officeDocument/2006/relationships/tags" Target="../tags/tag143.xml"/><Relationship Id="rId2" Type="http://schemas.openxmlformats.org/officeDocument/2006/relationships/tags" Target="../tags/tag133.xml"/><Relationship Id="rId19" Type="http://schemas.openxmlformats.org/officeDocument/2006/relationships/tags" Target="../tags/tag142.xml"/><Relationship Id="rId18" Type="http://schemas.openxmlformats.org/officeDocument/2006/relationships/tags" Target="../tags/tag141.xml"/><Relationship Id="rId17" Type="http://schemas.openxmlformats.org/officeDocument/2006/relationships/image" Target="../media/image30.png"/><Relationship Id="rId16" Type="http://schemas.openxmlformats.org/officeDocument/2006/relationships/image" Target="../media/image29.png"/><Relationship Id="rId15" Type="http://schemas.openxmlformats.org/officeDocument/2006/relationships/image" Target="../media/image28.png"/><Relationship Id="rId14" Type="http://schemas.openxmlformats.org/officeDocument/2006/relationships/image" Target="../media/image27.png"/><Relationship Id="rId13" Type="http://schemas.openxmlformats.org/officeDocument/2006/relationships/image" Target="../media/image26.png"/><Relationship Id="rId12" Type="http://schemas.openxmlformats.org/officeDocument/2006/relationships/image" Target="../media/image25.png"/><Relationship Id="rId11" Type="http://schemas.openxmlformats.org/officeDocument/2006/relationships/image" Target="../media/image24.png"/><Relationship Id="rId10" Type="http://schemas.openxmlformats.org/officeDocument/2006/relationships/image" Target="../media/image23.png"/><Relationship Id="rId1" Type="http://schemas.openxmlformats.org/officeDocument/2006/relationships/tags" Target="../tags/tag132.xml"/></Relationships>
</file>

<file path=ppt/slides/_rels/slide12.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image" Target="../media/image31.png"/><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2" Type="http://schemas.openxmlformats.org/officeDocument/2006/relationships/slideLayout" Target="../slideLayouts/slideLayout1.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tags" Target="../tags/tag150.xml"/></Relationships>
</file>

<file path=ppt/slides/_rels/slide13.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4" Type="http://schemas.openxmlformats.org/officeDocument/2006/relationships/notesSlide" Target="../notesSlides/notesSlide5.xml"/><Relationship Id="rId23" Type="http://schemas.openxmlformats.org/officeDocument/2006/relationships/slideLayout" Target="../slideLayouts/slideLayout1.xml"/><Relationship Id="rId22" Type="http://schemas.openxmlformats.org/officeDocument/2006/relationships/tags" Target="../tags/tag178.xml"/><Relationship Id="rId21" Type="http://schemas.openxmlformats.org/officeDocument/2006/relationships/tags" Target="../tags/tag177.xml"/><Relationship Id="rId20" Type="http://schemas.openxmlformats.org/officeDocument/2006/relationships/tags" Target="../tags/tag176.xml"/><Relationship Id="rId2" Type="http://schemas.openxmlformats.org/officeDocument/2006/relationships/tags" Target="../tags/tag161.xml"/><Relationship Id="rId19" Type="http://schemas.openxmlformats.org/officeDocument/2006/relationships/image" Target="../media/image34.png"/><Relationship Id="rId18" Type="http://schemas.openxmlformats.org/officeDocument/2006/relationships/tags" Target="../tags/tag175.xml"/><Relationship Id="rId17" Type="http://schemas.openxmlformats.org/officeDocument/2006/relationships/image" Target="../media/image33.png"/><Relationship Id="rId16" Type="http://schemas.openxmlformats.org/officeDocument/2006/relationships/tags" Target="../tags/tag174.xml"/><Relationship Id="rId15" Type="http://schemas.openxmlformats.org/officeDocument/2006/relationships/tags" Target="../tags/tag173.xml"/><Relationship Id="rId14" Type="http://schemas.openxmlformats.org/officeDocument/2006/relationships/tags" Target="../tags/tag172.xml"/><Relationship Id="rId13" Type="http://schemas.openxmlformats.org/officeDocument/2006/relationships/tags" Target="../tags/tag171.xml"/><Relationship Id="rId12" Type="http://schemas.openxmlformats.org/officeDocument/2006/relationships/tags" Target="../tags/tag170.xml"/><Relationship Id="rId11" Type="http://schemas.openxmlformats.org/officeDocument/2006/relationships/tags" Target="../tags/tag169.xml"/><Relationship Id="rId10" Type="http://schemas.openxmlformats.org/officeDocument/2006/relationships/tags" Target="../tags/tag168.xml"/><Relationship Id="rId1" Type="http://schemas.openxmlformats.org/officeDocument/2006/relationships/tags" Target="../tags/tag160.xml"/></Relationships>
</file>

<file path=ppt/slides/_rels/slide14.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1" Type="http://schemas.openxmlformats.org/officeDocument/2006/relationships/notesSlide" Target="../notesSlides/notesSlide6.xml"/><Relationship Id="rId10" Type="http://schemas.openxmlformats.org/officeDocument/2006/relationships/slideLayout" Target="../slideLayouts/slideLayout1.xml"/><Relationship Id="rId1" Type="http://schemas.openxmlformats.org/officeDocument/2006/relationships/tags" Target="../tags/tag179.xml"/></Relationships>
</file>

<file path=ppt/slides/_rels/slide15.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1" Type="http://schemas.openxmlformats.org/officeDocument/2006/relationships/notesSlide" Target="../notesSlides/notesSlide7.xml"/><Relationship Id="rId30" Type="http://schemas.openxmlformats.org/officeDocument/2006/relationships/slideLayout" Target="../slideLayouts/slideLayout1.xml"/><Relationship Id="rId3" Type="http://schemas.openxmlformats.org/officeDocument/2006/relationships/tags" Target="../tags/tag190.xml"/><Relationship Id="rId29" Type="http://schemas.openxmlformats.org/officeDocument/2006/relationships/tags" Target="../tags/tag216.xml"/><Relationship Id="rId28" Type="http://schemas.openxmlformats.org/officeDocument/2006/relationships/tags" Target="../tags/tag215.xml"/><Relationship Id="rId27" Type="http://schemas.openxmlformats.org/officeDocument/2006/relationships/tags" Target="../tags/tag214.xml"/><Relationship Id="rId26" Type="http://schemas.openxmlformats.org/officeDocument/2006/relationships/tags" Target="../tags/tag213.xml"/><Relationship Id="rId25" Type="http://schemas.openxmlformats.org/officeDocument/2006/relationships/tags" Target="../tags/tag212.xml"/><Relationship Id="rId24" Type="http://schemas.openxmlformats.org/officeDocument/2006/relationships/tags" Target="../tags/tag211.xml"/><Relationship Id="rId23" Type="http://schemas.openxmlformats.org/officeDocument/2006/relationships/tags" Target="../tags/tag210.xml"/><Relationship Id="rId22" Type="http://schemas.openxmlformats.org/officeDocument/2006/relationships/tags" Target="../tags/tag209.xml"/><Relationship Id="rId21" Type="http://schemas.openxmlformats.org/officeDocument/2006/relationships/tags" Target="../tags/tag208.xml"/><Relationship Id="rId20" Type="http://schemas.openxmlformats.org/officeDocument/2006/relationships/tags" Target="../tags/tag207.xml"/><Relationship Id="rId2" Type="http://schemas.openxmlformats.org/officeDocument/2006/relationships/tags" Target="../tags/tag189.xml"/><Relationship Id="rId19" Type="http://schemas.openxmlformats.org/officeDocument/2006/relationships/tags" Target="../tags/tag206.xml"/><Relationship Id="rId18" Type="http://schemas.openxmlformats.org/officeDocument/2006/relationships/tags" Target="../tags/tag205.xml"/><Relationship Id="rId17" Type="http://schemas.openxmlformats.org/officeDocument/2006/relationships/tags" Target="../tags/tag204.xml"/><Relationship Id="rId16" Type="http://schemas.openxmlformats.org/officeDocument/2006/relationships/tags" Target="../tags/tag203.xml"/><Relationship Id="rId15" Type="http://schemas.openxmlformats.org/officeDocument/2006/relationships/tags" Target="../tags/tag202.xml"/><Relationship Id="rId14" Type="http://schemas.openxmlformats.org/officeDocument/2006/relationships/tags" Target="../tags/tag201.xml"/><Relationship Id="rId13" Type="http://schemas.openxmlformats.org/officeDocument/2006/relationships/tags" Target="../tags/tag200.xml"/><Relationship Id="rId12" Type="http://schemas.openxmlformats.org/officeDocument/2006/relationships/tags" Target="../tags/tag199.xml"/><Relationship Id="rId11" Type="http://schemas.openxmlformats.org/officeDocument/2006/relationships/tags" Target="../tags/tag198.xml"/><Relationship Id="rId10" Type="http://schemas.openxmlformats.org/officeDocument/2006/relationships/tags" Target="../tags/tag197.xml"/><Relationship Id="rId1" Type="http://schemas.openxmlformats.org/officeDocument/2006/relationships/tags" Target="../tags/tag188.xml"/></Relationships>
</file>

<file path=ppt/slides/_rels/slide16.xml.rels><?xml version="1.0" encoding="UTF-8" standalone="yes"?>
<Relationships xmlns="http://schemas.openxmlformats.org/package/2006/relationships"><Relationship Id="rId9" Type="http://schemas.openxmlformats.org/officeDocument/2006/relationships/tags" Target="../tags/tag225.xml"/><Relationship Id="rId8" Type="http://schemas.openxmlformats.org/officeDocument/2006/relationships/tags" Target="../tags/tag224.xml"/><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1" Type="http://schemas.openxmlformats.org/officeDocument/2006/relationships/notesSlide" Target="../notesSlides/notesSlide8.xml"/><Relationship Id="rId10" Type="http://schemas.openxmlformats.org/officeDocument/2006/relationships/slideLayout" Target="../slideLayouts/slideLayout1.xml"/><Relationship Id="rId1" Type="http://schemas.openxmlformats.org/officeDocument/2006/relationships/tags" Target="../tags/tag217.xml"/></Relationships>
</file>

<file path=ppt/slides/_rels/slide17.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tags" Target="../tags/tag233.xml"/><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3" Type="http://schemas.openxmlformats.org/officeDocument/2006/relationships/notesSlide" Target="../notesSlides/notesSlide9.xml"/><Relationship Id="rId22" Type="http://schemas.openxmlformats.org/officeDocument/2006/relationships/slideLayout" Target="../slideLayouts/slideLayout1.xml"/><Relationship Id="rId21" Type="http://schemas.openxmlformats.org/officeDocument/2006/relationships/tags" Target="../tags/tag239.xml"/><Relationship Id="rId20" Type="http://schemas.openxmlformats.org/officeDocument/2006/relationships/image" Target="../media/image41.svg"/><Relationship Id="rId2" Type="http://schemas.openxmlformats.org/officeDocument/2006/relationships/tags" Target="../tags/tag227.xml"/><Relationship Id="rId19" Type="http://schemas.openxmlformats.org/officeDocument/2006/relationships/image" Target="../media/image40.png"/><Relationship Id="rId18" Type="http://schemas.openxmlformats.org/officeDocument/2006/relationships/tags" Target="../tags/tag238.xml"/><Relationship Id="rId17" Type="http://schemas.openxmlformats.org/officeDocument/2006/relationships/tags" Target="../tags/tag237.xml"/><Relationship Id="rId16" Type="http://schemas.openxmlformats.org/officeDocument/2006/relationships/tags" Target="../tags/tag236.xml"/><Relationship Id="rId15" Type="http://schemas.openxmlformats.org/officeDocument/2006/relationships/image" Target="../media/image39.svg"/><Relationship Id="rId14" Type="http://schemas.openxmlformats.org/officeDocument/2006/relationships/image" Target="../media/image38.png"/><Relationship Id="rId13" Type="http://schemas.openxmlformats.org/officeDocument/2006/relationships/tags" Target="../tags/tag235.xml"/><Relationship Id="rId12" Type="http://schemas.openxmlformats.org/officeDocument/2006/relationships/image" Target="../media/image37.png"/><Relationship Id="rId11" Type="http://schemas.openxmlformats.org/officeDocument/2006/relationships/tags" Target="../tags/tag234.xml"/><Relationship Id="rId10" Type="http://schemas.openxmlformats.org/officeDocument/2006/relationships/image" Target="../media/image36.svg"/><Relationship Id="rId1" Type="http://schemas.openxmlformats.org/officeDocument/2006/relationships/tags" Target="../tags/tag226.xml"/></Relationships>
</file>

<file path=ppt/slides/_rels/slide18.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tags" Target="../tags/tag246.xml"/><Relationship Id="rId7" Type="http://schemas.openxmlformats.org/officeDocument/2006/relationships/tags" Target="../tags/tag245.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6" Type="http://schemas.openxmlformats.org/officeDocument/2006/relationships/slideLayout" Target="../slideLayouts/slideLayout1.xml"/><Relationship Id="rId15" Type="http://schemas.openxmlformats.org/officeDocument/2006/relationships/tags" Target="../tags/tag253.xml"/><Relationship Id="rId14" Type="http://schemas.openxmlformats.org/officeDocument/2006/relationships/tags" Target="../tags/tag252.xml"/><Relationship Id="rId13" Type="http://schemas.openxmlformats.org/officeDocument/2006/relationships/tags" Target="../tags/tag251.xml"/><Relationship Id="rId12" Type="http://schemas.openxmlformats.org/officeDocument/2006/relationships/tags" Target="../tags/tag250.xml"/><Relationship Id="rId11" Type="http://schemas.openxmlformats.org/officeDocument/2006/relationships/tags" Target="../tags/tag249.xml"/><Relationship Id="rId10" Type="http://schemas.openxmlformats.org/officeDocument/2006/relationships/tags" Target="../tags/tag248.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tags" Target="../tags/tag77.xml"/></Relationships>
</file>

<file path=ppt/slides/_rels/slide3.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6" Type="http://schemas.openxmlformats.org/officeDocument/2006/relationships/notesSlide" Target="../notesSlides/notesSlide2.xml"/><Relationship Id="rId15" Type="http://schemas.openxmlformats.org/officeDocument/2006/relationships/slideLayout" Target="../slideLayouts/slideLayout1.xml"/><Relationship Id="rId14" Type="http://schemas.openxmlformats.org/officeDocument/2006/relationships/tags" Target="../tags/tag98.xml"/><Relationship Id="rId13" Type="http://schemas.openxmlformats.org/officeDocument/2006/relationships/tags" Target="../tags/tag97.xml"/><Relationship Id="rId12" Type="http://schemas.openxmlformats.org/officeDocument/2006/relationships/tags" Target="../tags/tag9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99.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0.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2.xml"/><Relationship Id="rId2" Type="http://schemas.openxmlformats.org/officeDocument/2006/relationships/image" Target="../media/image14.png"/><Relationship Id="rId1" Type="http://schemas.openxmlformats.org/officeDocument/2006/relationships/tags" Target="../tags/tag101.xml"/></Relationships>
</file>

<file path=ppt/slides/_rels/slide7.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notesSlide" Target="../notesSlides/notesSlide3.xml"/><Relationship Id="rId10" Type="http://schemas.openxmlformats.org/officeDocument/2006/relationships/slideLayout" Target="../slideLayouts/slideLayout1.xml"/><Relationship Id="rId1" Type="http://schemas.openxmlformats.org/officeDocument/2006/relationships/tags" Target="../tags/tag10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2.xml"/></Relationships>
</file>

<file path=ppt/slides/_rels/slide9.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image" Target="../media/image18.png"/><Relationship Id="rId7" Type="http://schemas.openxmlformats.org/officeDocument/2006/relationships/tags" Target="../tags/tag116.xml"/><Relationship Id="rId6" Type="http://schemas.openxmlformats.org/officeDocument/2006/relationships/image" Target="../media/image17.png"/><Relationship Id="rId5" Type="http://schemas.openxmlformats.org/officeDocument/2006/relationships/tags" Target="../tags/tag115.xml"/><Relationship Id="rId4" Type="http://schemas.openxmlformats.org/officeDocument/2006/relationships/image" Target="../media/image16.png"/><Relationship Id="rId3" Type="http://schemas.openxmlformats.org/officeDocument/2006/relationships/tags" Target="../tags/tag114.xml"/><Relationship Id="rId2" Type="http://schemas.openxmlformats.org/officeDocument/2006/relationships/image" Target="../media/image15.png"/><Relationship Id="rId12" Type="http://schemas.openxmlformats.org/officeDocument/2006/relationships/notesSlide" Target="../notesSlides/notesSlide4.xml"/><Relationship Id="rId11" Type="http://schemas.openxmlformats.org/officeDocument/2006/relationships/slideLayout" Target="../slideLayouts/slideLayout1.xml"/><Relationship Id="rId10" Type="http://schemas.openxmlformats.org/officeDocument/2006/relationships/tags" Target="../tags/tag118.xml"/><Relationship Id="rId1" Type="http://schemas.openxmlformats.org/officeDocument/2006/relationships/tags" Target="../tags/tag1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 name="圆角矩形 17"/>
          <p:cNvSpPr/>
          <p:nvPr/>
        </p:nvSpPr>
        <p:spPr>
          <a:xfrm>
            <a:off x="941070" y="2345690"/>
            <a:ext cx="9134475" cy="1022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60000"/>
              </a:lnSpc>
            </a:pPr>
            <a:r>
              <a:rPr lang="en-US" altLang="zh-CN" sz="6600" b="1" dirty="0" smtClean="0">
                <a:solidFill>
                  <a:srgbClr val="CA0000"/>
                </a:solidFill>
                <a:latin typeface="微软雅黑" panose="020B0503020204020204" charset="-122"/>
                <a:ea typeface="微软雅黑" panose="020B0503020204020204" charset="-122"/>
              </a:rPr>
              <a:t>CNKI</a:t>
            </a:r>
            <a:endParaRPr lang="en-US" altLang="zh-CN" sz="6600" b="1" dirty="0" smtClean="0">
              <a:solidFill>
                <a:schemeClr val="tx1"/>
              </a:solidFill>
              <a:latin typeface="微软雅黑" panose="020B0503020204020204" charset="-122"/>
              <a:ea typeface="微软雅黑" panose="020B0503020204020204" charset="-122"/>
            </a:endParaRPr>
          </a:p>
          <a:p>
            <a:pPr algn="l">
              <a:lnSpc>
                <a:spcPct val="110000"/>
              </a:lnSpc>
            </a:pPr>
            <a:r>
              <a:rPr lang="zh-CN" altLang="en-US" sz="4400" b="1" dirty="0" smtClean="0">
                <a:solidFill>
                  <a:schemeClr val="tx1"/>
                </a:solidFill>
                <a:latin typeface="微软雅黑" panose="020B0503020204020204" charset="-122"/>
                <a:ea typeface="微软雅黑" panose="020B0503020204020204" charset="-122"/>
              </a:rPr>
              <a:t>中国高校科研成果评价</a:t>
            </a:r>
            <a:endParaRPr lang="zh-CN" altLang="en-US" sz="4400" b="1" dirty="0" smtClean="0">
              <a:solidFill>
                <a:schemeClr val="tx1"/>
              </a:solidFill>
              <a:latin typeface="微软雅黑" panose="020B0503020204020204" charset="-122"/>
              <a:ea typeface="微软雅黑" panose="020B0503020204020204" charset="-122"/>
            </a:endParaRPr>
          </a:p>
          <a:p>
            <a:pPr algn="l">
              <a:lnSpc>
                <a:spcPct val="110000"/>
              </a:lnSpc>
            </a:pPr>
            <a:r>
              <a:rPr lang="zh-CN" altLang="en-US" sz="4400" b="1" dirty="0" smtClean="0">
                <a:solidFill>
                  <a:schemeClr val="tx1"/>
                </a:solidFill>
                <a:latin typeface="微软雅黑" panose="020B0503020204020204" charset="-122"/>
                <a:ea typeface="微软雅黑" panose="020B0503020204020204" charset="-122"/>
              </a:rPr>
              <a:t>分析数据库</a:t>
            </a:r>
            <a:endParaRPr lang="zh-CN" altLang="en-US" sz="4400" b="1" dirty="0" smtClean="0">
              <a:solidFill>
                <a:schemeClr val="tx1"/>
              </a:solidFill>
              <a:latin typeface="微软雅黑" panose="020B0503020204020204" charset="-122"/>
              <a:ea typeface="微软雅黑" panose="020B0503020204020204" charset="-122"/>
            </a:endParaRPr>
          </a:p>
        </p:txBody>
      </p:sp>
      <p:sp>
        <p:nvSpPr>
          <p:cNvPr id="100" name="文本框 99"/>
          <p:cNvSpPr txBox="1"/>
          <p:nvPr/>
        </p:nvSpPr>
        <p:spPr>
          <a:xfrm>
            <a:off x="1045210" y="3837305"/>
            <a:ext cx="3753485" cy="306705"/>
          </a:xfrm>
          <a:prstGeom prst="rect">
            <a:avLst/>
          </a:prstGeom>
          <a:noFill/>
          <a:ln w="9525">
            <a:noFill/>
          </a:ln>
        </p:spPr>
        <p:txBody>
          <a:bodyPr wrap="square">
            <a:spAutoFit/>
          </a:bodyPr>
          <a:p>
            <a:pPr indent="0" algn="dist"/>
            <a:r>
              <a:rPr lang="zh-CN" sz="1400" b="1">
                <a:solidFill>
                  <a:schemeClr val="tx1">
                    <a:lumMod val="65000"/>
                    <a:lumOff val="35000"/>
                  </a:schemeClr>
                </a:solidFill>
                <a:latin typeface="+mn-ea"/>
              </a:rPr>
              <a:t>面向高校科研发展的成果统计分析工具</a:t>
            </a:r>
            <a:endParaRPr lang="zh-CN" altLang="en-US" sz="1400" b="1">
              <a:solidFill>
                <a:schemeClr val="tx1">
                  <a:lumMod val="65000"/>
                  <a:lumOff val="35000"/>
                </a:schemeClr>
              </a:solidFill>
              <a:latin typeface="+mn-ea"/>
            </a:endParaRPr>
          </a:p>
        </p:txBody>
      </p:sp>
      <p:pic>
        <p:nvPicPr>
          <p:cNvPr id="22" name="图片 21" descr="2022中国知网logo-修改版反白橙点"/>
          <p:cNvPicPr>
            <a:picLocks noChangeAspect="1"/>
          </p:cNvPicPr>
          <p:nvPr/>
        </p:nvPicPr>
        <p:blipFill>
          <a:blip r:embed="rId1"/>
          <a:stretch>
            <a:fillRect/>
          </a:stretch>
        </p:blipFill>
        <p:spPr>
          <a:xfrm>
            <a:off x="508635" y="231775"/>
            <a:ext cx="1072515" cy="509905"/>
          </a:xfrm>
          <a:prstGeom prst="rect">
            <a:avLst/>
          </a:prstGeom>
        </p:spPr>
      </p:pic>
      <p:sp>
        <p:nvSpPr>
          <p:cNvPr id="35" name="PA-Google Shape;321;p24"/>
          <p:cNvSpPr/>
          <p:nvPr>
            <p:custDataLst>
              <p:tags r:id="rId2"/>
            </p:custDataLst>
          </p:nvPr>
        </p:nvSpPr>
        <p:spPr>
          <a:xfrm flipV="1">
            <a:off x="7128563" y="3978795"/>
            <a:ext cx="1819858" cy="2011756"/>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gradFill flip="none" rotWithShape="1">
            <a:gsLst>
              <a:gs pos="0">
                <a:srgbClr val="F12E33"/>
              </a:gs>
              <a:gs pos="70000">
                <a:srgbClr val="C60F1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552" tIns="129600" rIns="129600" bIns="108000" rtlCol="0" anchor="ctr" anchorCtr="0"/>
          <a:p>
            <a:pPr algn="ctr"/>
            <a:endParaRPr sz="2000" b="1" dirty="0">
              <a:solidFill>
                <a:schemeClr val="bg1"/>
              </a:solidFill>
              <a:latin typeface="思源黑体 CN Heavy" panose="020B0A00000000000000" pitchFamily="34" charset="-122"/>
              <a:ea typeface="思源黑体 CN Heavy" panose="020B0A00000000000000" pitchFamily="34" charset="-122"/>
              <a:cs typeface="+mn-ea"/>
              <a:sym typeface="思源黑体" panose="020B0500000000000000" pitchFamily="34" charset="-122"/>
            </a:endParaRPr>
          </a:p>
        </p:txBody>
      </p:sp>
      <p:sp>
        <p:nvSpPr>
          <p:cNvPr id="16" name="PA-Google Shape;321;p24"/>
          <p:cNvSpPr/>
          <p:nvPr>
            <p:custDataLst>
              <p:tags r:id="rId3"/>
            </p:custDataLst>
          </p:nvPr>
        </p:nvSpPr>
        <p:spPr>
          <a:xfrm>
            <a:off x="9453318" y="-1481846"/>
            <a:ext cx="5349802" cy="5913936"/>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noFill/>
          <a:ln w="19050" cap="flat" cmpd="sng" algn="ctr">
            <a:solidFill>
              <a:schemeClr val="bg1">
                <a:lumMod val="85000"/>
              </a:schemeClr>
            </a:solidFill>
            <a:prstDash val="dash"/>
            <a:miter lim="800000"/>
          </a:ln>
          <a:effectLst/>
        </p:spPr>
        <p:txBody>
          <a:bodyPr anchor="ctr"/>
          <a:p>
            <a:pPr algn="ctr"/>
            <a:endParaRPr sz="2400" kern="0" dirty="0">
              <a:solidFill>
                <a:schemeClr val="tx1">
                  <a:lumMod val="75000"/>
                  <a:lumOff val="25000"/>
                </a:schemeClr>
              </a:solidFill>
              <a:ea typeface="思源黑体" panose="020B0500000000000000" pitchFamily="34" charset="-122"/>
              <a:cs typeface="+mn-ea"/>
              <a:sym typeface="思源黑体" panose="020B0500000000000000" pitchFamily="34" charset="-122"/>
            </a:endParaRPr>
          </a:p>
        </p:txBody>
      </p:sp>
      <p:sp>
        <p:nvSpPr>
          <p:cNvPr id="17" name="PA-Google Shape;321;p24"/>
          <p:cNvSpPr/>
          <p:nvPr>
            <p:custDataLst>
              <p:tags r:id="rId4"/>
            </p:custDataLst>
          </p:nvPr>
        </p:nvSpPr>
        <p:spPr>
          <a:xfrm>
            <a:off x="3321576" y="3899507"/>
            <a:ext cx="5549374" cy="6134553"/>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noFill/>
          <a:ln w="12700" cap="flat" cmpd="sng" algn="ctr">
            <a:solidFill>
              <a:schemeClr val="bg1">
                <a:lumMod val="85000"/>
              </a:schemeClr>
            </a:solidFill>
            <a:prstDash val="dash"/>
            <a:miter lim="800000"/>
          </a:ln>
          <a:effectLst/>
        </p:spPr>
        <p:txBody>
          <a:bodyPr anchor="ctr"/>
          <a:p>
            <a:pPr algn="ctr"/>
            <a:endParaRPr sz="2400" kern="0" dirty="0">
              <a:solidFill>
                <a:schemeClr val="tx1">
                  <a:lumMod val="75000"/>
                  <a:lumOff val="25000"/>
                </a:schemeClr>
              </a:solidFill>
              <a:ea typeface="思源黑体" panose="020B0500000000000000" pitchFamily="34" charset="-122"/>
              <a:cs typeface="+mn-ea"/>
              <a:sym typeface="思源黑体" panose="020B0500000000000000" pitchFamily="34" charset="-122"/>
            </a:endParaRPr>
          </a:p>
        </p:txBody>
      </p:sp>
      <p:sp>
        <p:nvSpPr>
          <p:cNvPr id="14" name="PA-Google Shape;321;p24"/>
          <p:cNvSpPr/>
          <p:nvPr>
            <p:custDataLst>
              <p:tags r:id="rId5"/>
            </p:custDataLst>
          </p:nvPr>
        </p:nvSpPr>
        <p:spPr>
          <a:xfrm>
            <a:off x="7018728" y="918609"/>
            <a:ext cx="4587802" cy="5071584"/>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gradFill flip="none" rotWithShape="1">
            <a:gsLst>
              <a:gs pos="0">
                <a:sysClr val="window" lastClr="FFFFFF"/>
              </a:gs>
              <a:gs pos="100000">
                <a:srgbClr val="EEEEEE"/>
              </a:gs>
            </a:gsLst>
            <a:lin ang="18900000" scaled="1"/>
            <a:tileRect/>
          </a:gradFill>
          <a:ln w="60325" cap="flat" cmpd="sng" algn="ctr">
            <a:gradFill flip="none" rotWithShape="1">
              <a:gsLst>
                <a:gs pos="0">
                  <a:srgbClr val="ECECEC"/>
                </a:gs>
                <a:gs pos="100000">
                  <a:sysClr val="window" lastClr="FFFFFF"/>
                </a:gs>
              </a:gsLst>
              <a:lin ang="18900000" scaled="1"/>
              <a:tileRect/>
            </a:gradFill>
            <a:prstDash val="solid"/>
            <a:miter lim="800000"/>
          </a:ln>
          <a:effectLst>
            <a:outerShdw blurRad="698500" dist="190500" dir="8100000" algn="tr" rotWithShape="0">
              <a:schemeClr val="bg1">
                <a:lumMod val="75000"/>
                <a:alpha val="54000"/>
              </a:schemeClr>
            </a:outerShdw>
          </a:effectLst>
        </p:spPr>
        <p:txBody>
          <a:bodyPr anchor="ctr"/>
          <a:p>
            <a:pPr algn="ctr"/>
            <a:endParaRPr sz="2400" kern="0" dirty="0">
              <a:solidFill>
                <a:schemeClr val="tx1">
                  <a:lumMod val="75000"/>
                  <a:lumOff val="25000"/>
                </a:schemeClr>
              </a:solidFill>
              <a:ea typeface="思源黑体" panose="020B0500000000000000" pitchFamily="34" charset="-122"/>
              <a:cs typeface="+mn-ea"/>
              <a:sym typeface="思源黑体" panose="020B0500000000000000" pitchFamily="34" charset="-122"/>
            </a:endParaRPr>
          </a:p>
        </p:txBody>
      </p:sp>
      <p:sp>
        <p:nvSpPr>
          <p:cNvPr id="3" name="PA-Google Shape;321;p24"/>
          <p:cNvSpPr/>
          <p:nvPr>
            <p:custDataLst>
              <p:tags r:id="rId6"/>
            </p:custDataLst>
          </p:nvPr>
        </p:nvSpPr>
        <p:spPr>
          <a:xfrm>
            <a:off x="7437828" y="1381905"/>
            <a:ext cx="3749602" cy="4144992"/>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blipFill dpi="0" rotWithShape="1">
            <a:blip r:embed="rId7" cstate="print">
              <a:extLst>
                <a:ext uri="{BEBA8EAE-BF5A-486C-A8C5-ECC9F3942E4B}">
                  <a14:imgProps xmlns:a14="http://schemas.microsoft.com/office/drawing/2010/main">
                    <a14:imgLayer r:embed="rId8">
                      <a14:imgEffect>
                        <a14:brightnessContrast contrast="40000"/>
                      </a14:imgEffect>
                    </a14:imgLayer>
                  </a14:imgProps>
                </a:ext>
              </a:extLst>
            </a:blip>
            <a:srcRect/>
            <a:tile tx="-2336800" ty="5715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lIns="128552" tIns="129600" rIns="129600" bIns="108000" rtlCol="0" anchor="ctr" anchorCtr="0"/>
          <a:p>
            <a:pPr algn="ctr"/>
            <a:endParaRPr sz="2000" b="1" dirty="0">
              <a:solidFill>
                <a:schemeClr val="bg1"/>
              </a:solidFill>
              <a:latin typeface="思源黑体 CN Heavy" panose="020B0A00000000000000" pitchFamily="34" charset="-122"/>
              <a:ea typeface="思源黑体 CN Heavy" panose="020B0A00000000000000" pitchFamily="34" charset="-122"/>
              <a:cs typeface="+mn-ea"/>
              <a:sym typeface="思源黑体" panose="020B0500000000000000" pitchFamily="34" charset="-122"/>
            </a:endParaRPr>
          </a:p>
        </p:txBody>
      </p:sp>
      <p:sp>
        <p:nvSpPr>
          <p:cNvPr id="13" name="PA-Google Shape;321;p24"/>
          <p:cNvSpPr/>
          <p:nvPr>
            <p:custDataLst>
              <p:tags r:id="rId9"/>
            </p:custDataLst>
          </p:nvPr>
        </p:nvSpPr>
        <p:spPr>
          <a:xfrm>
            <a:off x="11365767" y="2347598"/>
            <a:ext cx="484240" cy="535302"/>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gradFill flip="none" rotWithShape="1">
            <a:gsLst>
              <a:gs pos="0">
                <a:srgbClr val="F12E33"/>
              </a:gs>
              <a:gs pos="70000">
                <a:srgbClr val="C60F1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552" tIns="129600" rIns="129600" bIns="108000" rtlCol="0" anchor="ctr" anchorCtr="0"/>
          <a:p>
            <a:pPr algn="ctr"/>
            <a:endParaRPr sz="2000" b="1" dirty="0">
              <a:solidFill>
                <a:schemeClr val="bg1"/>
              </a:solidFill>
              <a:latin typeface="思源黑体 CN Heavy" panose="020B0A00000000000000" pitchFamily="34" charset="-122"/>
              <a:ea typeface="思源黑体 CN Heavy" panose="020B0A00000000000000" pitchFamily="34" charset="-122"/>
              <a:cs typeface="+mn-ea"/>
              <a:sym typeface="思源黑体" panose="020B0500000000000000" pitchFamily="34" charset="-122"/>
            </a:endParaRPr>
          </a:p>
        </p:txBody>
      </p:sp>
      <p:sp>
        <p:nvSpPr>
          <p:cNvPr id="19" name="PA-Google Shape;321;p24"/>
          <p:cNvSpPr/>
          <p:nvPr>
            <p:custDataLst>
              <p:tags r:id="rId10"/>
            </p:custDataLst>
          </p:nvPr>
        </p:nvSpPr>
        <p:spPr>
          <a:xfrm>
            <a:off x="-1121972" y="-1481991"/>
            <a:ext cx="2606602" cy="2881466"/>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noFill/>
          <a:ln w="12700" cap="flat" cmpd="sng" algn="ctr">
            <a:solidFill>
              <a:schemeClr val="bg1">
                <a:lumMod val="85000"/>
              </a:schemeClr>
            </a:solidFill>
            <a:prstDash val="dash"/>
            <a:miter lim="800000"/>
          </a:ln>
          <a:effectLst/>
        </p:spPr>
        <p:txBody>
          <a:bodyPr anchor="ctr"/>
          <a:p>
            <a:pPr algn="ctr"/>
            <a:endParaRPr sz="2400" kern="0" dirty="0">
              <a:solidFill>
                <a:schemeClr val="tx1">
                  <a:lumMod val="75000"/>
                  <a:lumOff val="25000"/>
                </a:schemeClr>
              </a:solidFill>
              <a:ea typeface="思源黑体" panose="020B0500000000000000" pitchFamily="34" charset="-122"/>
              <a:cs typeface="+mn-ea"/>
              <a:sym typeface="思源黑体" panose="020B0500000000000000" pitchFamily="34" charset="-122"/>
            </a:endParaRPr>
          </a:p>
        </p:txBody>
      </p:sp>
      <p:sp>
        <p:nvSpPr>
          <p:cNvPr id="21" name="PA-Google Shape;321;p24"/>
          <p:cNvSpPr/>
          <p:nvPr>
            <p:custDataLst>
              <p:tags r:id="rId11"/>
            </p:custDataLst>
          </p:nvPr>
        </p:nvSpPr>
        <p:spPr>
          <a:xfrm>
            <a:off x="810488" y="664749"/>
            <a:ext cx="553492" cy="611857"/>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gradFill flip="none" rotWithShape="1">
            <a:gsLst>
              <a:gs pos="0">
                <a:sysClr val="window" lastClr="FFFFFF"/>
              </a:gs>
              <a:gs pos="100000">
                <a:srgbClr val="EEEEEE"/>
              </a:gs>
            </a:gsLst>
            <a:lin ang="18900000" scaled="1"/>
            <a:tileRect/>
          </a:gradFill>
          <a:ln w="38100" cap="flat" cmpd="sng" algn="ctr">
            <a:gradFill flip="none" rotWithShape="1">
              <a:gsLst>
                <a:gs pos="0">
                  <a:srgbClr val="ECECEC"/>
                </a:gs>
                <a:gs pos="100000">
                  <a:sysClr val="window" lastClr="FFFFFF"/>
                </a:gs>
              </a:gsLst>
              <a:lin ang="18900000" scaled="1"/>
              <a:tileRect/>
            </a:gradFill>
            <a:prstDash val="solid"/>
            <a:miter lim="800000"/>
          </a:ln>
          <a:effectLst>
            <a:outerShdw blurRad="698500" dist="190500" dir="8100000" algn="tr" rotWithShape="0">
              <a:schemeClr val="bg1">
                <a:lumMod val="75000"/>
                <a:alpha val="54000"/>
              </a:schemeClr>
            </a:outerShdw>
          </a:effectLst>
        </p:spPr>
        <p:txBody>
          <a:bodyPr anchor="ctr"/>
          <a:p>
            <a:pPr algn="ctr"/>
            <a:endParaRPr sz="1400" kern="0" dirty="0">
              <a:solidFill>
                <a:schemeClr val="tx1">
                  <a:lumMod val="65000"/>
                  <a:lumOff val="35000"/>
                </a:schemeClr>
              </a:solidFill>
              <a:latin typeface="思源黑体 CN Bold" panose="020B0800000000000000" pitchFamily="34" charset="-122"/>
              <a:ea typeface="思源黑体 CN Bold" panose="020B0800000000000000" pitchFamily="34" charset="-122"/>
              <a:cs typeface="+mn-ea"/>
              <a:sym typeface="思源黑体" panose="020B0500000000000000" pitchFamily="34" charset="-122"/>
            </a:endParaRPr>
          </a:p>
        </p:txBody>
      </p:sp>
      <p:sp>
        <p:nvSpPr>
          <p:cNvPr id="4" name="PA-Google Shape;321;p24"/>
          <p:cNvSpPr/>
          <p:nvPr>
            <p:custDataLst>
              <p:tags r:id="rId12"/>
            </p:custDataLst>
          </p:nvPr>
        </p:nvSpPr>
        <p:spPr>
          <a:xfrm flipV="1">
            <a:off x="3138225" y="5846357"/>
            <a:ext cx="318080" cy="351621"/>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gradFill flip="none" rotWithShape="1">
            <a:gsLst>
              <a:gs pos="0">
                <a:srgbClr val="F12E33"/>
              </a:gs>
              <a:gs pos="70000">
                <a:srgbClr val="C60F1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552" tIns="129600" rIns="129600" bIns="108000" rtlCol="0" anchor="ctr" anchorCtr="0"/>
          <a:p>
            <a:pPr algn="ctr"/>
            <a:endParaRPr sz="2000" b="1" dirty="0">
              <a:solidFill>
                <a:schemeClr val="bg1"/>
              </a:solidFill>
              <a:latin typeface="思源黑体 CN Heavy" panose="020B0A00000000000000" pitchFamily="34" charset="-122"/>
              <a:ea typeface="思源黑体 CN Heavy" panose="020B0A00000000000000" pitchFamily="34" charset="-122"/>
              <a:cs typeface="+mn-ea"/>
              <a:sym typeface="思源黑体" panose="020B0500000000000000" pitchFamily="34" charset="-122"/>
            </a:endParaRPr>
          </a:p>
        </p:txBody>
      </p:sp>
      <p:sp>
        <p:nvSpPr>
          <p:cNvPr id="5" name="PA-Google Shape;321;p24"/>
          <p:cNvSpPr/>
          <p:nvPr>
            <p:custDataLst>
              <p:tags r:id="rId13"/>
            </p:custDataLst>
          </p:nvPr>
        </p:nvSpPr>
        <p:spPr>
          <a:xfrm>
            <a:off x="5014054" y="3483911"/>
            <a:ext cx="1319855" cy="1459033"/>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gradFill flip="none" rotWithShape="1">
            <a:gsLst>
              <a:gs pos="0">
                <a:sysClr val="window" lastClr="FFFFFF"/>
              </a:gs>
              <a:gs pos="100000">
                <a:srgbClr val="EEEEEE"/>
              </a:gs>
            </a:gsLst>
            <a:lin ang="18900000" scaled="1"/>
            <a:tileRect/>
          </a:gradFill>
          <a:ln w="60325" cap="flat" cmpd="sng" algn="ctr">
            <a:gradFill flip="none" rotWithShape="1">
              <a:gsLst>
                <a:gs pos="0">
                  <a:srgbClr val="ECECEC"/>
                </a:gs>
                <a:gs pos="100000">
                  <a:sysClr val="window" lastClr="FFFFFF"/>
                </a:gs>
              </a:gsLst>
              <a:lin ang="18900000" scaled="1"/>
              <a:tileRect/>
            </a:gradFill>
            <a:prstDash val="solid"/>
            <a:miter lim="800000"/>
          </a:ln>
          <a:effectLst>
            <a:outerShdw blurRad="698500" dist="190500" dir="8100000" algn="tr" rotWithShape="0">
              <a:schemeClr val="bg1">
                <a:lumMod val="75000"/>
                <a:alpha val="41000"/>
              </a:schemeClr>
            </a:outerShdw>
          </a:effectLst>
        </p:spPr>
        <p:txBody>
          <a:bodyPr anchor="ctr"/>
          <a:p>
            <a:pPr algn="ctr"/>
            <a:endParaRPr sz="2400" kern="0" dirty="0">
              <a:solidFill>
                <a:schemeClr val="tx1">
                  <a:lumMod val="75000"/>
                  <a:lumOff val="25000"/>
                </a:schemeClr>
              </a:solidFill>
              <a:ea typeface="思源黑体" panose="020B0500000000000000" pitchFamily="34" charset="-122"/>
              <a:cs typeface="+mn-ea"/>
              <a:sym typeface="思源黑体" panose="020B0500000000000000" pitchFamily="34" charset="-122"/>
            </a:endParaRPr>
          </a:p>
        </p:txBody>
      </p:sp>
      <p:sp>
        <p:nvSpPr>
          <p:cNvPr id="6" name="PA-Google Shape;321;p24"/>
          <p:cNvSpPr/>
          <p:nvPr>
            <p:custDataLst>
              <p:tags r:id="rId14"/>
            </p:custDataLst>
          </p:nvPr>
        </p:nvSpPr>
        <p:spPr>
          <a:xfrm>
            <a:off x="821055" y="5113655"/>
            <a:ext cx="760095" cy="840105"/>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gradFill flip="none" rotWithShape="1">
            <a:gsLst>
              <a:gs pos="0">
                <a:srgbClr val="F12E33"/>
              </a:gs>
              <a:gs pos="70000">
                <a:srgbClr val="C60F1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552" tIns="129600" rIns="129600" bIns="108000" rtlCol="0" anchor="ctr" anchorCtr="0"/>
          <a:p>
            <a:pPr algn="ctr"/>
            <a:endParaRPr sz="2000" b="1" dirty="0">
              <a:solidFill>
                <a:schemeClr val="bg1"/>
              </a:solidFill>
              <a:latin typeface="思源黑体 CN Heavy" panose="020B0A00000000000000" pitchFamily="34" charset="-122"/>
              <a:ea typeface="思源黑体 CN Heavy" panose="020B0A00000000000000" pitchFamily="34" charset="-122"/>
              <a:cs typeface="+mn-ea"/>
              <a:sym typeface="思源黑体" panose="020B0500000000000000" pitchFamily="34" charset="-122"/>
            </a:endParaRPr>
          </a:p>
        </p:txBody>
      </p:sp>
      <p:sp>
        <p:nvSpPr>
          <p:cNvPr id="27" name="矩形: 圆角 26"/>
          <p:cNvSpPr/>
          <p:nvPr/>
        </p:nvSpPr>
        <p:spPr>
          <a:xfrm>
            <a:off x="1197609" y="5314950"/>
            <a:ext cx="1531621" cy="488355"/>
          </a:xfrm>
          <a:prstGeom prst="roundRect">
            <a:avLst>
              <a:gd name="adj" fmla="val 50000"/>
            </a:avLst>
          </a:prstGeom>
          <a:gradFill flip="none" rotWithShape="1">
            <a:gsLst>
              <a:gs pos="0">
                <a:sysClr val="window" lastClr="FFFFFF"/>
              </a:gs>
              <a:gs pos="100000">
                <a:srgbClr val="EEEEEE"/>
              </a:gs>
            </a:gsLst>
            <a:lin ang="18900000" scaled="1"/>
            <a:tileRect/>
          </a:gradFill>
          <a:ln w="38100" cap="flat" cmpd="sng" algn="ctr">
            <a:gradFill flip="none" rotWithShape="1">
              <a:gsLst>
                <a:gs pos="0">
                  <a:srgbClr val="ECECEC"/>
                </a:gs>
                <a:gs pos="100000">
                  <a:sysClr val="window" lastClr="FFFFFF"/>
                </a:gs>
              </a:gsLst>
              <a:lin ang="18900000" scaled="1"/>
              <a:tileRect/>
            </a:gradFill>
            <a:prstDash val="solid"/>
            <a:miter lim="800000"/>
          </a:ln>
          <a:effectLst>
            <a:outerShdw blurRad="698500" dist="190500" dir="8100000" algn="tr" rotWithShape="0">
              <a:schemeClr val="bg1">
                <a:lumMod val="75000"/>
                <a:alpha val="54000"/>
              </a:schemeClr>
            </a:outerShdw>
          </a:effectLst>
        </p:spPr>
        <p:txBody>
          <a:bodyPr anchor="ctr"/>
          <a:p>
            <a:pPr algn="ctr"/>
            <a:r>
              <a:rPr lang="zh-CN" altLang="en-US" sz="1400" kern="0" dirty="0">
                <a:solidFill>
                  <a:schemeClr val="tx1">
                    <a:lumMod val="65000"/>
                    <a:lumOff val="35000"/>
                  </a:schemeClr>
                </a:solidFill>
                <a:latin typeface="思源黑体 CN Bold" panose="020B0800000000000000" pitchFamily="34" charset="-122"/>
                <a:ea typeface="思源黑体 CN Bold" panose="020B0800000000000000" pitchFamily="34" charset="-122"/>
                <a:cs typeface="+mn-ea"/>
              </a:rPr>
              <a:t>中国知网</a:t>
            </a:r>
            <a:endParaRPr lang="zh-CN" altLang="en-US" sz="1400" kern="0" dirty="0">
              <a:solidFill>
                <a:schemeClr val="tx1">
                  <a:lumMod val="65000"/>
                  <a:lumOff val="35000"/>
                </a:schemeClr>
              </a:solidFill>
              <a:latin typeface="思源黑体 CN Bold" panose="020B0800000000000000" pitchFamily="34" charset="-122"/>
              <a:ea typeface="思源黑体 CN Bold" panose="020B0800000000000000" pitchFamily="34" charset="-122"/>
              <a:cs typeface="+mn-ea"/>
            </a:endParaRPr>
          </a:p>
        </p:txBody>
      </p:sp>
      <p:sp>
        <p:nvSpPr>
          <p:cNvPr id="31" name="PA-Google Shape;321;p24"/>
          <p:cNvSpPr/>
          <p:nvPr>
            <p:custDataLst>
              <p:tags r:id="rId15"/>
            </p:custDataLst>
          </p:nvPr>
        </p:nvSpPr>
        <p:spPr>
          <a:xfrm>
            <a:off x="11036080" y="5236906"/>
            <a:ext cx="1000354" cy="1105837"/>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gradFill flip="none" rotWithShape="1">
            <a:gsLst>
              <a:gs pos="0">
                <a:srgbClr val="F12E33"/>
              </a:gs>
              <a:gs pos="70000">
                <a:srgbClr val="C60F1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552" tIns="129600" rIns="129600" bIns="108000" rtlCol="0" anchor="ctr" anchorCtr="0"/>
          <a:p>
            <a:pPr algn="ctr"/>
            <a:endParaRPr sz="2000" b="1" dirty="0">
              <a:solidFill>
                <a:schemeClr val="bg1"/>
              </a:solidFill>
              <a:latin typeface="思源黑体 CN Heavy" panose="020B0A00000000000000" pitchFamily="34" charset="-122"/>
              <a:ea typeface="思源黑体 CN Heavy" panose="020B0A00000000000000" pitchFamily="34" charset="-122"/>
              <a:cs typeface="+mn-ea"/>
              <a:sym typeface="思源黑体" panose="020B0500000000000000" pitchFamily="34" charset="-122"/>
            </a:endParaRPr>
          </a:p>
        </p:txBody>
      </p:sp>
      <p:sp>
        <p:nvSpPr>
          <p:cNvPr id="39" name="PA-Google Shape;321;p24"/>
          <p:cNvSpPr/>
          <p:nvPr>
            <p:custDataLst>
              <p:tags r:id="rId16"/>
            </p:custDataLst>
          </p:nvPr>
        </p:nvSpPr>
        <p:spPr>
          <a:xfrm>
            <a:off x="5822389" y="-2066946"/>
            <a:ext cx="2961006" cy="3273242"/>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noFill/>
          <a:ln w="12700" cap="flat" cmpd="sng" algn="ctr">
            <a:solidFill>
              <a:schemeClr val="bg1">
                <a:lumMod val="85000"/>
              </a:schemeClr>
            </a:solidFill>
            <a:prstDash val="dash"/>
            <a:miter lim="800000"/>
          </a:ln>
          <a:effectLst/>
        </p:spPr>
        <p:txBody>
          <a:bodyPr anchor="ctr"/>
          <a:p>
            <a:pPr algn="ctr"/>
            <a:endParaRPr sz="2400" kern="0" dirty="0">
              <a:solidFill>
                <a:schemeClr val="tx1">
                  <a:lumMod val="75000"/>
                  <a:lumOff val="25000"/>
                </a:schemeClr>
              </a:solidFill>
              <a:ea typeface="思源黑体" panose="020B0500000000000000" pitchFamily="34" charset="-122"/>
              <a:cs typeface="+mn-ea"/>
              <a:sym typeface="思源黑体" panose="020B0500000000000000" pitchFamily="34" charset="-122"/>
            </a:endParaRPr>
          </a:p>
        </p:txBody>
      </p:sp>
      <p:sp>
        <p:nvSpPr>
          <p:cNvPr id="30" name="PA-Google Shape;321;p24"/>
          <p:cNvSpPr/>
          <p:nvPr>
            <p:custDataLst>
              <p:tags r:id="rId17"/>
            </p:custDataLst>
          </p:nvPr>
        </p:nvSpPr>
        <p:spPr>
          <a:xfrm>
            <a:off x="6501668" y="788178"/>
            <a:ext cx="206091" cy="227822"/>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gradFill flip="none" rotWithShape="1">
            <a:gsLst>
              <a:gs pos="0">
                <a:srgbClr val="F12E33"/>
              </a:gs>
              <a:gs pos="70000">
                <a:srgbClr val="C60F1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552" tIns="129600" rIns="129600" bIns="108000" rtlCol="0" anchor="ctr" anchorCtr="0"/>
          <a:p>
            <a:pPr algn="ctr"/>
            <a:endParaRPr sz="2000" b="1" dirty="0">
              <a:solidFill>
                <a:schemeClr val="bg1"/>
              </a:solidFill>
              <a:latin typeface="思源黑体 CN Heavy" panose="020B0A00000000000000" pitchFamily="34" charset="-122"/>
              <a:ea typeface="思源黑体 CN Heavy" panose="020B0A00000000000000" pitchFamily="34" charset="-122"/>
              <a:cs typeface="+mn-ea"/>
              <a:sym typeface="思源黑体" panose="020B0500000000000000" pitchFamily="34" charset="-122"/>
            </a:endParaRPr>
          </a:p>
        </p:txBody>
      </p:sp>
      <p:sp>
        <p:nvSpPr>
          <p:cNvPr id="8" name="矩形: 圆角 26"/>
          <p:cNvSpPr/>
          <p:nvPr/>
        </p:nvSpPr>
        <p:spPr>
          <a:xfrm>
            <a:off x="3026410" y="5289550"/>
            <a:ext cx="1670685" cy="488315"/>
          </a:xfrm>
          <a:prstGeom prst="roundRect">
            <a:avLst>
              <a:gd name="adj" fmla="val 50000"/>
            </a:avLst>
          </a:prstGeom>
          <a:gradFill flip="none" rotWithShape="1">
            <a:gsLst>
              <a:gs pos="0">
                <a:sysClr val="window" lastClr="FFFFFF"/>
              </a:gs>
              <a:gs pos="100000">
                <a:srgbClr val="EEEEEE"/>
              </a:gs>
            </a:gsLst>
            <a:lin ang="18900000" scaled="1"/>
            <a:tileRect/>
          </a:gradFill>
          <a:ln w="38100" cap="flat" cmpd="sng" algn="ctr">
            <a:gradFill flip="none" rotWithShape="1">
              <a:gsLst>
                <a:gs pos="0">
                  <a:srgbClr val="ECECEC"/>
                </a:gs>
                <a:gs pos="100000">
                  <a:sysClr val="window" lastClr="FFFFFF"/>
                </a:gs>
              </a:gsLst>
              <a:lin ang="18900000" scaled="1"/>
              <a:tileRect/>
            </a:gradFill>
            <a:prstDash val="solid"/>
            <a:miter lim="800000"/>
          </a:ln>
          <a:effectLst>
            <a:outerShdw blurRad="698500" dist="190500" dir="8100000" algn="tr" rotWithShape="0">
              <a:schemeClr val="bg1">
                <a:lumMod val="75000"/>
                <a:alpha val="54000"/>
              </a:schemeClr>
            </a:outerShdw>
          </a:effectLst>
        </p:spPr>
        <p:txBody>
          <a:bodyPr anchor="ctr"/>
          <a:p>
            <a:pPr algn="ctr"/>
            <a:r>
              <a:rPr lang="en-US" sz="1400" kern="0" dirty="0">
                <a:solidFill>
                  <a:schemeClr val="tx1">
                    <a:lumMod val="65000"/>
                    <a:lumOff val="35000"/>
                  </a:schemeClr>
                </a:solidFill>
                <a:latin typeface="思源黑体 CN Bold" panose="020B0800000000000000" pitchFamily="34" charset="-122"/>
                <a:ea typeface="思源黑体 CN Bold" panose="020B0800000000000000" pitchFamily="34" charset="-122"/>
                <a:cs typeface="+mn-ea"/>
              </a:rPr>
              <a:t>2023</a:t>
            </a:r>
            <a:endParaRPr lang="en-US" sz="1400" kern="0" dirty="0">
              <a:solidFill>
                <a:schemeClr val="tx1">
                  <a:lumMod val="65000"/>
                  <a:lumOff val="35000"/>
                </a:schemeClr>
              </a:solidFill>
              <a:latin typeface="思源黑体 CN Bold" panose="020B0800000000000000" pitchFamily="34" charset="-122"/>
              <a:ea typeface="思源黑体 CN Bold" panose="020B0800000000000000" pitchFamily="34" charset="-122"/>
              <a:cs typeface="+mn-ea"/>
            </a:endParaRPr>
          </a:p>
        </p:txBody>
      </p:sp>
    </p:spTree>
    <p:custDataLst>
      <p:tags r:id="rId1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1000" fill="hold"/>
                                        <p:tgtEl>
                                          <p:spTgt spid="39"/>
                                        </p:tgtEl>
                                        <p:attrNameLst>
                                          <p:attrName>ppt_w</p:attrName>
                                        </p:attrNameLst>
                                      </p:cBhvr>
                                      <p:tavLst>
                                        <p:tav tm="0">
                                          <p:val>
                                            <p:fltVal val="0"/>
                                          </p:val>
                                        </p:tav>
                                        <p:tav tm="100000">
                                          <p:val>
                                            <p:strVal val="#ppt_w"/>
                                          </p:val>
                                        </p:tav>
                                      </p:tavLst>
                                    </p:anim>
                                    <p:anim calcmode="lin" valueType="num">
                                      <p:cBhvr>
                                        <p:cTn id="19" dur="1000" fill="hold"/>
                                        <p:tgtEl>
                                          <p:spTgt spid="39"/>
                                        </p:tgtEl>
                                        <p:attrNameLst>
                                          <p:attrName>ppt_h</p:attrName>
                                        </p:attrNameLst>
                                      </p:cBhvr>
                                      <p:tavLst>
                                        <p:tav tm="0">
                                          <p:val>
                                            <p:fltVal val="0"/>
                                          </p:val>
                                        </p:tav>
                                        <p:tav tm="100000">
                                          <p:val>
                                            <p:strVal val="#ppt_h"/>
                                          </p:val>
                                        </p:tav>
                                      </p:tavLst>
                                    </p:anim>
                                    <p:anim calcmode="lin" valueType="num">
                                      <p:cBhvr>
                                        <p:cTn id="20" dur="1000" fill="hold"/>
                                        <p:tgtEl>
                                          <p:spTgt spid="39"/>
                                        </p:tgtEl>
                                        <p:attrNameLst>
                                          <p:attrName>style.rotation</p:attrName>
                                        </p:attrNameLst>
                                      </p:cBhvr>
                                      <p:tavLst>
                                        <p:tav tm="0">
                                          <p:val>
                                            <p:fltVal val="90"/>
                                          </p:val>
                                        </p:tav>
                                        <p:tav tm="100000">
                                          <p:val>
                                            <p:fltVal val="0"/>
                                          </p:val>
                                        </p:tav>
                                      </p:tavLst>
                                    </p:anim>
                                    <p:animEffect transition="in" filter="fade">
                                      <p:cBhvr>
                                        <p:cTn id="21" dur="1000"/>
                                        <p:tgtEl>
                                          <p:spTgt spid="3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down)">
                                      <p:cBhvr>
                                        <p:cTn id="60" dur="500"/>
                                        <p:tgtEl>
                                          <p:spTgt spid="3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000"/>
                                        <p:tgtEl>
                                          <p:spTgt spid="27"/>
                                        </p:tgtEl>
                                      </p:cBhvr>
                                    </p:animEffect>
                                    <p:anim calcmode="lin" valueType="num">
                                      <p:cBhvr>
                                        <p:cTn id="69" dur="1000" fill="hold"/>
                                        <p:tgtEl>
                                          <p:spTgt spid="27"/>
                                        </p:tgtEl>
                                        <p:attrNameLst>
                                          <p:attrName>ppt_x</p:attrName>
                                        </p:attrNameLst>
                                      </p:cBhvr>
                                      <p:tavLst>
                                        <p:tav tm="0">
                                          <p:val>
                                            <p:strVal val="#ppt_x"/>
                                          </p:val>
                                        </p:tav>
                                        <p:tav tm="100000">
                                          <p:val>
                                            <p:strVal val="#ppt_x"/>
                                          </p:val>
                                        </p:tav>
                                      </p:tavLst>
                                    </p:anim>
                                    <p:anim calcmode="lin" valueType="num">
                                      <p:cBhvr>
                                        <p:cTn id="7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16" grpId="0" bldLvl="0" animBg="1"/>
      <p:bldP spid="17" grpId="0" bldLvl="0" animBg="1"/>
      <p:bldP spid="14" grpId="0" bldLvl="0" animBg="1"/>
      <p:bldP spid="3" grpId="0" bldLvl="0" animBg="1"/>
      <p:bldP spid="13" grpId="0" bldLvl="0" animBg="1"/>
      <p:bldP spid="19" grpId="0" bldLvl="0" animBg="1"/>
      <p:bldP spid="21" grpId="0" bldLvl="0" animBg="1"/>
      <p:bldP spid="4" grpId="0" bldLvl="0" animBg="1"/>
      <p:bldP spid="5" grpId="0" bldLvl="0" animBg="1"/>
      <p:bldP spid="27" grpId="0" bldLvl="0" animBg="1"/>
      <p:bldP spid="31" grpId="0" bldLvl="0" animBg="1"/>
      <p:bldP spid="39" grpId="0" bldLvl="0" animBg="1"/>
      <p:bldP spid="30" grpId="0" bldLvl="0" animBg="1"/>
      <p:bldP spid="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椭圆 8"/>
          <p:cNvSpPr/>
          <p:nvPr>
            <p:custDataLst>
              <p:tags r:id="rId1"/>
            </p:custDataLst>
          </p:nvPr>
        </p:nvSpPr>
        <p:spPr>
          <a:xfrm>
            <a:off x="20955" y="1970405"/>
            <a:ext cx="3060000" cy="3060000"/>
          </a:xfrm>
          <a:prstGeom prst="ellipse">
            <a:avLst/>
          </a:prstGeom>
          <a:solidFill>
            <a:schemeClr val="tx2">
              <a:lumMod val="10000"/>
              <a:lumOff val="9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custDataLst>
              <p:tags r:id="rId2"/>
            </p:custDataLst>
          </p:nvPr>
        </p:nvSpPr>
        <p:spPr>
          <a:xfrm>
            <a:off x="673735" y="2573655"/>
            <a:ext cx="1800000" cy="1800000"/>
          </a:xfrm>
          <a:prstGeom prst="ellipse">
            <a:avLst/>
          </a:prstGeom>
          <a:gradFill>
            <a:gsLst>
              <a:gs pos="0">
                <a:srgbClr val="C00000"/>
              </a:gs>
              <a:gs pos="100000">
                <a:schemeClr val="bg1">
                  <a:alpha val="92000"/>
                </a:schemeClr>
              </a:gs>
            </a:gsLst>
            <a:lin ang="2700000" scaled="0"/>
          </a:gradFill>
          <a:ln w="25400">
            <a:gradFill>
              <a:gsLst>
                <a:gs pos="0">
                  <a:srgbClr val="C00000"/>
                </a:gs>
                <a:gs pos="100000">
                  <a:srgbClr val="E0E0E0"/>
                </a:gs>
              </a:gsLst>
              <a:lin ang="4680000" scaled="1"/>
            </a:gradFill>
          </a:ln>
          <a:effectLst>
            <a:outerShdw blurRad="317500" dist="38100" dir="8100000" sx="116000" sy="116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b="1">
              <a:solidFill>
                <a:schemeClr val="tx1"/>
              </a:solidFill>
            </a:endParaRPr>
          </a:p>
        </p:txBody>
      </p:sp>
      <p:sp>
        <p:nvSpPr>
          <p:cNvPr id="57" name="文本框 56"/>
          <p:cNvSpPr txBox="1"/>
          <p:nvPr/>
        </p:nvSpPr>
        <p:spPr>
          <a:xfrm>
            <a:off x="3303270" y="3042920"/>
            <a:ext cx="2289810" cy="306705"/>
          </a:xfrm>
          <a:prstGeom prst="rect">
            <a:avLst/>
          </a:prstGeom>
          <a:noFill/>
          <a:ln w="9525">
            <a:noFill/>
          </a:ln>
        </p:spPr>
        <p:txBody>
          <a:bodyPr wrap="square">
            <a:spAutoFit/>
          </a:bodyPr>
          <a:p>
            <a:pPr indent="0"/>
            <a:r>
              <a:rPr lang="zh-CN" sz="1400" b="1">
                <a:solidFill>
                  <a:srgbClr val="CA0000"/>
                </a:solidFill>
                <a:latin typeface="+mn-ea"/>
                <a:cs typeface="+mn-ea"/>
              </a:rPr>
              <a:t>顶刊/权威刊成果统计</a:t>
            </a:r>
            <a:endParaRPr lang="zh-CN" altLang="en-US" sz="1400" b="1">
              <a:solidFill>
                <a:srgbClr val="CA0000"/>
              </a:solidFill>
              <a:latin typeface="+mn-ea"/>
              <a:cs typeface="+mn-ea"/>
            </a:endParaRPr>
          </a:p>
        </p:txBody>
      </p:sp>
      <p:sp>
        <p:nvSpPr>
          <p:cNvPr id="58" name="文本框 57"/>
          <p:cNvSpPr txBox="1"/>
          <p:nvPr/>
        </p:nvSpPr>
        <p:spPr>
          <a:xfrm>
            <a:off x="3319145" y="3387725"/>
            <a:ext cx="2355850" cy="783590"/>
          </a:xfrm>
          <a:prstGeom prst="rect">
            <a:avLst/>
          </a:prstGeom>
          <a:noFill/>
          <a:ln w="9525">
            <a:noFill/>
          </a:ln>
        </p:spPr>
        <p:txBody>
          <a:bodyPr wrap="square">
            <a:spAutoFit/>
          </a:bodyPr>
          <a:p>
            <a:pPr indent="0">
              <a:lnSpc>
                <a:spcPct val="150000"/>
              </a:lnSpc>
            </a:pPr>
            <a:r>
              <a:rPr lang="zh-CN" sz="1000">
                <a:latin typeface="+mn-ea"/>
                <a:cs typeface="+mn-ea"/>
              </a:rPr>
              <a:t>对各综合类、机构认定的、定制配置的中外顶刊/权威刊发文进行专项统计分析</a:t>
            </a:r>
            <a:endParaRPr lang="zh-CN" altLang="en-US" sz="1000">
              <a:latin typeface="+mn-ea"/>
              <a:cs typeface="+mn-ea"/>
            </a:endParaRPr>
          </a:p>
        </p:txBody>
      </p:sp>
      <p:sp>
        <p:nvSpPr>
          <p:cNvPr id="16" name="文本框 15"/>
          <p:cNvSpPr txBox="1"/>
          <p:nvPr/>
        </p:nvSpPr>
        <p:spPr>
          <a:xfrm>
            <a:off x="725805" y="3060065"/>
            <a:ext cx="1706880" cy="845185"/>
          </a:xfrm>
          <a:prstGeom prst="rect">
            <a:avLst/>
          </a:prstGeom>
          <a:noFill/>
        </p:spPr>
        <p:txBody>
          <a:bodyPr wrap="square" rtlCol="0" anchor="t">
            <a:spAutoFit/>
          </a:bodyPr>
          <a:p>
            <a:pPr algn="ctr"/>
            <a:r>
              <a:rPr lang="zh-CN" altLang="en-US" sz="1600" b="1">
                <a:solidFill>
                  <a:schemeClr val="bg2"/>
                </a:solidFill>
                <a:latin typeface="+mn-ea"/>
                <a:sym typeface="+mn-ea"/>
              </a:rPr>
              <a:t>机构汇总分析</a:t>
            </a:r>
            <a:endParaRPr lang="zh-CN" altLang="en-US" sz="1600" b="1">
              <a:solidFill>
                <a:schemeClr val="bg2"/>
              </a:solidFill>
              <a:latin typeface="+mn-ea"/>
            </a:endParaRPr>
          </a:p>
          <a:p>
            <a:pPr algn="ctr">
              <a:lnSpc>
                <a:spcPct val="150000"/>
              </a:lnSpc>
            </a:pPr>
            <a:r>
              <a:rPr lang="zh-CN" altLang="en-US" sz="1100" b="1">
                <a:solidFill>
                  <a:srgbClr val="303542"/>
                </a:solidFill>
                <a:latin typeface="+mn-ea"/>
                <a:sym typeface="+mn-ea"/>
              </a:rPr>
              <a:t>为高校整体建设</a:t>
            </a:r>
            <a:endParaRPr lang="zh-CN" altLang="en-US" sz="1100" b="1">
              <a:solidFill>
                <a:srgbClr val="303542"/>
              </a:solidFill>
              <a:latin typeface="+mn-ea"/>
              <a:sym typeface="+mn-ea"/>
            </a:endParaRPr>
          </a:p>
          <a:p>
            <a:pPr algn="ctr">
              <a:lnSpc>
                <a:spcPct val="150000"/>
              </a:lnSpc>
            </a:pPr>
            <a:r>
              <a:rPr lang="zh-CN" altLang="en-US" sz="1100" b="1">
                <a:solidFill>
                  <a:srgbClr val="303542"/>
                </a:solidFill>
                <a:latin typeface="+mn-ea"/>
                <a:sym typeface="+mn-ea"/>
              </a:rPr>
              <a:t>规划提供参考依据</a:t>
            </a:r>
            <a:endParaRPr lang="zh-CN" altLang="en-US" sz="1100" b="1">
              <a:solidFill>
                <a:srgbClr val="303542"/>
              </a:solidFill>
              <a:latin typeface="+mn-ea"/>
              <a:sym typeface="+mn-ea"/>
            </a:endParaRPr>
          </a:p>
        </p:txBody>
      </p:sp>
      <p:sp>
        <p:nvSpPr>
          <p:cNvPr id="10" name="页脚占位符 9"/>
          <p:cNvSpPr>
            <a:spLocks noGrp="1"/>
          </p:cNvSpPr>
          <p:nvPr>
            <p:ph type="ftr" sz="quarter" idx="11"/>
          </p:nvPr>
        </p:nvSpPr>
        <p:spPr>
          <a:xfrm>
            <a:off x="4116000" y="6403300"/>
            <a:ext cx="3960000" cy="316800"/>
          </a:xfrm>
        </p:spPr>
        <p:txBody>
          <a:bodyPr/>
          <a:p>
            <a:r>
              <a:rPr lang="en-US" altLang="zh-CN" dirty="0"/>
              <a:t>8</a:t>
            </a:r>
            <a:endParaRPr lang="en-US" altLang="zh-CN" dirty="0"/>
          </a:p>
        </p:txBody>
      </p:sp>
      <p:sp>
        <p:nvSpPr>
          <p:cNvPr id="96" name="对角圆角矩形 95"/>
          <p:cNvSpPr/>
          <p:nvPr>
            <p:custDataLst>
              <p:tags r:id="rId3"/>
            </p:custDataLst>
          </p:nvPr>
        </p:nvSpPr>
        <p:spPr>
          <a:xfrm>
            <a:off x="673735" y="5891530"/>
            <a:ext cx="11116310" cy="540000"/>
          </a:xfrm>
          <a:prstGeom prst="round2DiagRect">
            <a:avLst>
              <a:gd name="adj1" fmla="val 50000"/>
              <a:gd name="adj2" fmla="val 0"/>
            </a:avLst>
          </a:prstGeom>
          <a:gradFill>
            <a:gsLst>
              <a:gs pos="100000">
                <a:schemeClr val="bg1">
                  <a:lumMod val="95000"/>
                  <a:alpha val="4000"/>
                </a:schemeClr>
              </a:gs>
              <a:gs pos="50000">
                <a:srgbClr val="C00000"/>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b="1">
              <a:latin typeface="微软雅黑" panose="020B0503020204020204" charset="-122"/>
              <a:ea typeface="微软雅黑" panose="020B0503020204020204" charset="-122"/>
            </a:endParaRPr>
          </a:p>
        </p:txBody>
      </p:sp>
      <p:sp>
        <p:nvSpPr>
          <p:cNvPr id="95" name="文本框 94"/>
          <p:cNvSpPr txBox="1"/>
          <p:nvPr>
            <p:custDataLst>
              <p:tags r:id="rId4"/>
            </p:custDataLst>
          </p:nvPr>
        </p:nvSpPr>
        <p:spPr>
          <a:xfrm>
            <a:off x="1153795" y="5880735"/>
            <a:ext cx="10189845" cy="664210"/>
          </a:xfrm>
          <a:prstGeom prst="rect">
            <a:avLst/>
          </a:prstGeom>
          <a:noFill/>
        </p:spPr>
        <p:txBody>
          <a:bodyPr wrap="square" rtlCol="0" anchor="t">
            <a:noAutofit/>
          </a:bodyPr>
          <a:p>
            <a:pPr indent="0" algn="just" fontAlgn="auto">
              <a:lnSpc>
                <a:spcPct val="150000"/>
              </a:lnSpc>
            </a:pPr>
            <a:r>
              <a:rPr lang="zh-CN" sz="1800" b="1">
                <a:solidFill>
                  <a:schemeClr val="bg1"/>
                </a:solidFill>
                <a:latin typeface="微软雅黑" panose="020B0503020204020204" charset="-122"/>
                <a:ea typeface="微软雅黑" panose="020B0503020204020204" charset="-122"/>
                <a:sym typeface="+mn-ea"/>
              </a:rPr>
              <a:t>多机构对标分析：</a:t>
            </a:r>
            <a:r>
              <a:rPr lang="zh-CN" sz="1400">
                <a:solidFill>
                  <a:schemeClr val="bg1"/>
                </a:solidFill>
                <a:latin typeface="微软雅黑" panose="020B0503020204020204" charset="-122"/>
                <a:ea typeface="微软雅黑" panose="020B0503020204020204" charset="-122"/>
                <a:sym typeface="+mn-ea"/>
              </a:rPr>
              <a:t>支持与任意高校进行统计分析对比及其可视化分析</a:t>
            </a:r>
            <a:endParaRPr lang="zh-CN" altLang="en-US" sz="1400">
              <a:solidFill>
                <a:schemeClr val="bg1"/>
              </a:solidFill>
              <a:latin typeface="微软雅黑" panose="020B0503020204020204" charset="-122"/>
              <a:ea typeface="微软雅黑" panose="020B0503020204020204" charset="-122"/>
              <a:sym typeface="+mn-ea"/>
            </a:endParaRPr>
          </a:p>
        </p:txBody>
      </p:sp>
      <p:pic>
        <p:nvPicPr>
          <p:cNvPr id="11" name="图片 10"/>
          <p:cNvPicPr>
            <a:picLocks noChangeAspect="1"/>
          </p:cNvPicPr>
          <p:nvPr/>
        </p:nvPicPr>
        <p:blipFill>
          <a:blip r:embed="rId5"/>
          <a:stretch>
            <a:fillRect/>
          </a:stretch>
        </p:blipFill>
        <p:spPr>
          <a:xfrm>
            <a:off x="5710555" y="1144905"/>
            <a:ext cx="6042660" cy="3294380"/>
          </a:xfrm>
          <a:prstGeom prst="rect">
            <a:avLst/>
          </a:prstGeom>
        </p:spPr>
      </p:pic>
      <p:pic>
        <p:nvPicPr>
          <p:cNvPr id="14" name="图片 13"/>
          <p:cNvPicPr>
            <a:picLocks noChangeAspect="1"/>
          </p:cNvPicPr>
          <p:nvPr/>
        </p:nvPicPr>
        <p:blipFill>
          <a:blip r:embed="rId6"/>
          <a:stretch>
            <a:fillRect/>
          </a:stretch>
        </p:blipFill>
        <p:spPr>
          <a:xfrm>
            <a:off x="5710555" y="1537335"/>
            <a:ext cx="5981065" cy="3636010"/>
          </a:xfrm>
          <a:prstGeom prst="rect">
            <a:avLst/>
          </a:prstGeom>
        </p:spPr>
      </p:pic>
      <p:pic>
        <p:nvPicPr>
          <p:cNvPr id="15" name="图片 14"/>
          <p:cNvPicPr>
            <a:picLocks noChangeAspect="1"/>
          </p:cNvPicPr>
          <p:nvPr/>
        </p:nvPicPr>
        <p:blipFill>
          <a:blip r:embed="rId7"/>
          <a:stretch>
            <a:fillRect/>
          </a:stretch>
        </p:blipFill>
        <p:spPr>
          <a:xfrm>
            <a:off x="5699125" y="2044065"/>
            <a:ext cx="6017260" cy="3689350"/>
          </a:xfrm>
          <a:prstGeom prst="rect">
            <a:avLst/>
          </a:prstGeom>
        </p:spPr>
      </p:pic>
      <p:pic>
        <p:nvPicPr>
          <p:cNvPr id="19" name="图片 18"/>
          <p:cNvPicPr>
            <a:picLocks noChangeAspect="1"/>
          </p:cNvPicPr>
          <p:nvPr/>
        </p:nvPicPr>
        <p:blipFill>
          <a:blip r:embed="rId8"/>
          <a:stretch>
            <a:fillRect/>
          </a:stretch>
        </p:blipFill>
        <p:spPr>
          <a:xfrm>
            <a:off x="5674995" y="3129915"/>
            <a:ext cx="6051550" cy="2487295"/>
          </a:xfrm>
          <a:prstGeom prst="rect">
            <a:avLst/>
          </a:prstGeom>
        </p:spPr>
      </p:pic>
      <p:sp>
        <p:nvSpPr>
          <p:cNvPr id="20" name="文本框 19"/>
          <p:cNvSpPr txBox="1"/>
          <p:nvPr>
            <p:custDataLst>
              <p:tags r:id="rId9"/>
            </p:custDataLst>
          </p:nvPr>
        </p:nvSpPr>
        <p:spPr>
          <a:xfrm>
            <a:off x="2647950" y="4530725"/>
            <a:ext cx="2289810" cy="306705"/>
          </a:xfrm>
          <a:prstGeom prst="rect">
            <a:avLst/>
          </a:prstGeom>
          <a:noFill/>
          <a:ln w="9525">
            <a:noFill/>
          </a:ln>
        </p:spPr>
        <p:txBody>
          <a:bodyPr wrap="square">
            <a:spAutoFit/>
          </a:bodyPr>
          <a:p>
            <a:pPr indent="0"/>
            <a:r>
              <a:rPr lang="zh-CN" sz="1400" b="1">
                <a:solidFill>
                  <a:srgbClr val="CA0000"/>
                </a:solidFill>
                <a:latin typeface="+mn-ea"/>
              </a:rPr>
              <a:t>热门学者分析</a:t>
            </a:r>
            <a:endParaRPr lang="zh-CN" sz="1400" b="1">
              <a:solidFill>
                <a:srgbClr val="CA0000"/>
              </a:solidFill>
              <a:latin typeface="+mn-ea"/>
            </a:endParaRPr>
          </a:p>
        </p:txBody>
      </p:sp>
      <p:sp>
        <p:nvSpPr>
          <p:cNvPr id="23" name="文本框 22"/>
          <p:cNvSpPr txBox="1"/>
          <p:nvPr/>
        </p:nvSpPr>
        <p:spPr>
          <a:xfrm>
            <a:off x="2619375" y="4867275"/>
            <a:ext cx="2778760" cy="321945"/>
          </a:xfrm>
          <a:prstGeom prst="rect">
            <a:avLst/>
          </a:prstGeom>
          <a:noFill/>
        </p:spPr>
        <p:txBody>
          <a:bodyPr wrap="square" rtlCol="0" anchor="t">
            <a:spAutoFit/>
          </a:bodyPr>
          <a:p>
            <a:pPr indent="0">
              <a:lnSpc>
                <a:spcPct val="150000"/>
              </a:lnSpc>
              <a:buFont typeface="Wingdings" panose="05000000000000000000" pitchFamily="2" charset="2"/>
              <a:buNone/>
            </a:pPr>
            <a:r>
              <a:rPr lang="zh-CN" altLang="en-US" sz="1000" dirty="0" smtClean="0">
                <a:latin typeface="+mn-ea"/>
                <a:sym typeface="+mn-ea"/>
              </a:rPr>
              <a:t>学者发文指标统计、评价类指标统计</a:t>
            </a:r>
            <a:endParaRPr lang="zh-CN" altLang="en-US" sz="1000" dirty="0" smtClean="0">
              <a:latin typeface="+mn-ea"/>
              <a:sym typeface="+mn-ea"/>
            </a:endParaRPr>
          </a:p>
        </p:txBody>
      </p:sp>
      <p:sp>
        <p:nvSpPr>
          <p:cNvPr id="25" name="文本框 24"/>
          <p:cNvSpPr txBox="1"/>
          <p:nvPr>
            <p:custDataLst>
              <p:tags r:id="rId10"/>
            </p:custDataLst>
          </p:nvPr>
        </p:nvSpPr>
        <p:spPr>
          <a:xfrm>
            <a:off x="2656840" y="1877695"/>
            <a:ext cx="2289810" cy="306705"/>
          </a:xfrm>
          <a:prstGeom prst="rect">
            <a:avLst/>
          </a:prstGeom>
          <a:noFill/>
          <a:ln w="9525">
            <a:noFill/>
          </a:ln>
        </p:spPr>
        <p:txBody>
          <a:bodyPr wrap="square">
            <a:spAutoFit/>
          </a:bodyPr>
          <a:p>
            <a:pPr indent="0"/>
            <a:r>
              <a:rPr lang="zh-CN" sz="1400" b="1">
                <a:solidFill>
                  <a:srgbClr val="CA0000"/>
                </a:solidFill>
                <a:latin typeface="+mn-ea"/>
              </a:rPr>
              <a:t>热门学科分析</a:t>
            </a:r>
            <a:endParaRPr lang="zh-CN" sz="1400" b="1">
              <a:solidFill>
                <a:srgbClr val="CA0000"/>
              </a:solidFill>
              <a:latin typeface="+mn-ea"/>
            </a:endParaRPr>
          </a:p>
        </p:txBody>
      </p:sp>
      <p:sp>
        <p:nvSpPr>
          <p:cNvPr id="27" name="文本框 26"/>
          <p:cNvSpPr txBox="1"/>
          <p:nvPr/>
        </p:nvSpPr>
        <p:spPr>
          <a:xfrm>
            <a:off x="2676525" y="2239645"/>
            <a:ext cx="2136775" cy="245110"/>
          </a:xfrm>
          <a:prstGeom prst="rect">
            <a:avLst/>
          </a:prstGeom>
          <a:noFill/>
        </p:spPr>
        <p:txBody>
          <a:bodyPr wrap="square" rtlCol="0" anchor="t">
            <a:spAutoFit/>
          </a:bodyPr>
          <a:p>
            <a:r>
              <a:rPr lang="zh-CN" altLang="en-US" sz="1000" dirty="0" smtClean="0">
                <a:latin typeface="+mn-ea"/>
                <a:sym typeface="+mn-ea"/>
              </a:rPr>
              <a:t>高校热门学科发文指标统计</a:t>
            </a:r>
            <a:endParaRPr lang="zh-CN" altLang="en-US" sz="1000" dirty="0" smtClean="0">
              <a:latin typeface="+mn-ea"/>
              <a:sym typeface="+mn-ea"/>
            </a:endParaRPr>
          </a:p>
        </p:txBody>
      </p:sp>
      <p:sp>
        <p:nvSpPr>
          <p:cNvPr id="3" name="文本框 2"/>
          <p:cNvSpPr txBox="1"/>
          <p:nvPr/>
        </p:nvSpPr>
        <p:spPr>
          <a:xfrm>
            <a:off x="523875" y="177165"/>
            <a:ext cx="10868025" cy="829945"/>
          </a:xfrm>
          <a:prstGeom prst="rect">
            <a:avLst/>
          </a:prstGeom>
          <a:noFill/>
          <a:ln>
            <a:noFill/>
          </a:ln>
        </p:spPr>
        <p:txBody>
          <a:bodyPr wrap="square" rtlCol="0">
            <a:spAutoFit/>
          </a:bodyPr>
          <a:p>
            <a:r>
              <a:rPr lang="en-US" altLang="zh-CN" sz="4800" b="1">
                <a:ln w="12700">
                  <a:solidFill>
                    <a:schemeClr val="bg2">
                      <a:lumMod val="65000"/>
                      <a:alpha val="41000"/>
                    </a:schemeClr>
                  </a:solidFill>
                  <a:prstDash val="solid"/>
                </a:ln>
                <a:solidFill>
                  <a:schemeClr val="bg1">
                    <a:alpha val="35000"/>
                  </a:schemeClr>
                </a:solidFill>
                <a:effectLst/>
                <a:latin typeface="Arial" panose="020B0604020202020204" pitchFamily="34" charset="0"/>
                <a:ea typeface="阿里巴巴普惠体 M" panose="00020600040101010101" charset="-122"/>
                <a:cs typeface="Arial" panose="020B0604020202020204" pitchFamily="34" charset="0"/>
              </a:rPr>
              <a:t>CORE FUNCTION</a:t>
            </a:r>
            <a:endParaRPr lang="en-US" altLang="zh-CN" sz="4800" b="1">
              <a:ln w="12700">
                <a:solidFill>
                  <a:schemeClr val="bg2">
                    <a:lumMod val="65000"/>
                    <a:alpha val="41000"/>
                  </a:schemeClr>
                </a:solidFill>
                <a:prstDash val="solid"/>
              </a:ln>
              <a:solidFill>
                <a:schemeClr val="bg1">
                  <a:alpha val="35000"/>
                </a:schemeClr>
              </a:solidFill>
              <a:effectLst/>
              <a:latin typeface="Arial" panose="020B0604020202020204" pitchFamily="34" charset="0"/>
              <a:ea typeface="阿里巴巴普惠体 M" panose="00020600040101010101" charset="-122"/>
              <a:cs typeface="Arial" panose="020B0604020202020204" pitchFamily="34" charset="0"/>
            </a:endParaRPr>
          </a:p>
        </p:txBody>
      </p:sp>
      <p:sp>
        <p:nvSpPr>
          <p:cNvPr id="18" name="文本框 17"/>
          <p:cNvSpPr txBox="1"/>
          <p:nvPr/>
        </p:nvSpPr>
        <p:spPr>
          <a:xfrm>
            <a:off x="1152525" y="332105"/>
            <a:ext cx="1616710" cy="521970"/>
          </a:xfrm>
          <a:prstGeom prst="rect">
            <a:avLst/>
          </a:prstGeom>
          <a:noFill/>
        </p:spPr>
        <p:txBody>
          <a:bodyPr wrap="square" rtlCol="0">
            <a:spAutoFit/>
          </a:bodyPr>
          <a:p>
            <a:r>
              <a:rPr lang="zh-CN" altLang="en-US" sz="2800" b="1">
                <a:sym typeface="+mn-ea"/>
              </a:rPr>
              <a:t>核心功能</a:t>
            </a:r>
            <a:endParaRPr lang="zh-CN" altLang="en-US" sz="2800" b="1">
              <a:sym typeface="+mn-ea"/>
            </a:endParaRPr>
          </a:p>
        </p:txBody>
      </p:sp>
      <p:sp>
        <p:nvSpPr>
          <p:cNvPr id="5" name="椭圆 4"/>
          <p:cNvSpPr/>
          <p:nvPr/>
        </p:nvSpPr>
        <p:spPr>
          <a:xfrm>
            <a:off x="641985" y="394335"/>
            <a:ext cx="396000" cy="396000"/>
          </a:xfrm>
          <a:prstGeom prst="ellipse">
            <a:avLst/>
          </a:prstGeom>
          <a:gradFill>
            <a:gsLst>
              <a:gs pos="100000">
                <a:schemeClr val="bg2">
                  <a:lumMod val="95000"/>
                </a:schemeClr>
              </a:gs>
              <a:gs pos="84000">
                <a:schemeClr val="bg2">
                  <a:lumMod val="95000"/>
                </a:schemeClr>
              </a:gs>
              <a:gs pos="50000">
                <a:srgbClr val="C00000"/>
              </a:gs>
            </a:gsLst>
            <a:lin ang="2700000" scaled="0"/>
          </a:gradFill>
          <a:ln w="28575">
            <a:gradFill>
              <a:gsLst>
                <a:gs pos="20000">
                  <a:schemeClr val="tx2">
                    <a:lumMod val="10000"/>
                    <a:lumOff val="90000"/>
                  </a:schemeClr>
                </a:gs>
                <a:gs pos="57000">
                  <a:srgbClr val="C00000"/>
                </a:gs>
              </a:gsLst>
              <a:lin ang="468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000" b="1"/>
          </a:p>
        </p:txBody>
      </p:sp>
      <p:sp>
        <p:nvSpPr>
          <p:cNvPr id="21" name="椭圆 20"/>
          <p:cNvSpPr/>
          <p:nvPr>
            <p:custDataLst>
              <p:tags r:id="rId11"/>
            </p:custDataLst>
          </p:nvPr>
        </p:nvSpPr>
        <p:spPr>
          <a:xfrm>
            <a:off x="2112010" y="2044065"/>
            <a:ext cx="468000" cy="468000"/>
          </a:xfrm>
          <a:prstGeom prst="ellipse">
            <a:avLst/>
          </a:prstGeom>
          <a:gradFill>
            <a:gsLst>
              <a:gs pos="100000">
                <a:srgbClr val="F7BD8E">
                  <a:alpha val="100000"/>
                </a:srgbClr>
              </a:gs>
              <a:gs pos="50000">
                <a:srgbClr val="C00000"/>
              </a:gs>
              <a:gs pos="100000">
                <a:schemeClr val="bg1"/>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a:t>1</a:t>
            </a:r>
            <a:endParaRPr lang="en-US" altLang="zh-CN" sz="2000" b="1"/>
          </a:p>
        </p:txBody>
      </p:sp>
      <p:sp>
        <p:nvSpPr>
          <p:cNvPr id="29" name="椭圆 28"/>
          <p:cNvSpPr/>
          <p:nvPr>
            <p:custDataLst>
              <p:tags r:id="rId12"/>
            </p:custDataLst>
          </p:nvPr>
        </p:nvSpPr>
        <p:spPr>
          <a:xfrm>
            <a:off x="2015490" y="4618355"/>
            <a:ext cx="468000" cy="468000"/>
          </a:xfrm>
          <a:prstGeom prst="ellipse">
            <a:avLst/>
          </a:prstGeom>
          <a:gradFill>
            <a:gsLst>
              <a:gs pos="100000">
                <a:srgbClr val="F7BD8E">
                  <a:alpha val="100000"/>
                </a:srgbClr>
              </a:gs>
              <a:gs pos="50000">
                <a:srgbClr val="C00000"/>
              </a:gs>
              <a:gs pos="100000">
                <a:schemeClr val="bg1"/>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a:t>3</a:t>
            </a:r>
            <a:endParaRPr lang="en-US" altLang="zh-CN" sz="2000" b="1"/>
          </a:p>
        </p:txBody>
      </p:sp>
      <p:sp>
        <p:nvSpPr>
          <p:cNvPr id="24" name="椭圆 23"/>
          <p:cNvSpPr/>
          <p:nvPr>
            <p:custDataLst>
              <p:tags r:id="rId13"/>
            </p:custDataLst>
          </p:nvPr>
        </p:nvSpPr>
        <p:spPr>
          <a:xfrm>
            <a:off x="2772410" y="3272155"/>
            <a:ext cx="468000" cy="468000"/>
          </a:xfrm>
          <a:prstGeom prst="ellipse">
            <a:avLst/>
          </a:prstGeom>
          <a:gradFill>
            <a:gsLst>
              <a:gs pos="100000">
                <a:srgbClr val="F7BD8E">
                  <a:alpha val="100000"/>
                </a:srgbClr>
              </a:gs>
              <a:gs pos="50000">
                <a:srgbClr val="C00000"/>
              </a:gs>
              <a:gs pos="100000">
                <a:schemeClr val="bg1"/>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a:t>2</a:t>
            </a:r>
            <a:endParaRPr lang="en-US" altLang="zh-CN" sz="2000" b="1"/>
          </a:p>
        </p:txBody>
      </p:sp>
      <p:cxnSp>
        <p:nvCxnSpPr>
          <p:cNvPr id="28" name="直接连接符 27"/>
          <p:cNvCxnSpPr/>
          <p:nvPr>
            <p:custDataLst>
              <p:tags r:id="rId14"/>
            </p:custDataLst>
          </p:nvPr>
        </p:nvCxnSpPr>
        <p:spPr>
          <a:xfrm>
            <a:off x="3329305" y="3385185"/>
            <a:ext cx="2280285"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15"/>
            </p:custDataLst>
          </p:nvPr>
        </p:nvCxnSpPr>
        <p:spPr>
          <a:xfrm>
            <a:off x="2710180" y="2213610"/>
            <a:ext cx="2540635" cy="4445"/>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16"/>
            </p:custDataLst>
          </p:nvPr>
        </p:nvCxnSpPr>
        <p:spPr>
          <a:xfrm>
            <a:off x="2662555" y="4871085"/>
            <a:ext cx="2540635" cy="4445"/>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椭圆 8"/>
          <p:cNvSpPr/>
          <p:nvPr>
            <p:custDataLst>
              <p:tags r:id="rId1"/>
            </p:custDataLst>
          </p:nvPr>
        </p:nvSpPr>
        <p:spPr>
          <a:xfrm>
            <a:off x="-7620" y="1970405"/>
            <a:ext cx="3060000" cy="3060000"/>
          </a:xfrm>
          <a:prstGeom prst="ellipse">
            <a:avLst/>
          </a:prstGeom>
          <a:solidFill>
            <a:schemeClr val="tx2">
              <a:lumMod val="10000"/>
              <a:lumOff val="9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custDataLst>
              <p:tags r:id="rId2"/>
            </p:custDataLst>
          </p:nvPr>
        </p:nvSpPr>
        <p:spPr>
          <a:xfrm>
            <a:off x="645160" y="2573655"/>
            <a:ext cx="1800000" cy="1800000"/>
          </a:xfrm>
          <a:prstGeom prst="ellipse">
            <a:avLst/>
          </a:prstGeom>
          <a:gradFill>
            <a:gsLst>
              <a:gs pos="0">
                <a:srgbClr val="C00000"/>
              </a:gs>
              <a:gs pos="100000">
                <a:schemeClr val="bg1">
                  <a:alpha val="92000"/>
                </a:schemeClr>
              </a:gs>
            </a:gsLst>
            <a:lin ang="2700000" scaled="0"/>
          </a:gradFill>
          <a:ln w="25400">
            <a:gradFill>
              <a:gsLst>
                <a:gs pos="0">
                  <a:srgbClr val="C00000"/>
                </a:gs>
                <a:gs pos="100000">
                  <a:srgbClr val="E0E0E0"/>
                </a:gs>
              </a:gsLst>
              <a:lin ang="4680000" scaled="1"/>
            </a:gradFill>
          </a:ln>
          <a:effectLst>
            <a:outerShdw blurRad="317500" dist="38100" dir="8100000" sx="116000" sy="116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b="1">
              <a:solidFill>
                <a:schemeClr val="tx1"/>
              </a:solidFill>
            </a:endParaRPr>
          </a:p>
        </p:txBody>
      </p:sp>
      <p:sp>
        <p:nvSpPr>
          <p:cNvPr id="16" name="文本框 15"/>
          <p:cNvSpPr txBox="1"/>
          <p:nvPr/>
        </p:nvSpPr>
        <p:spPr>
          <a:xfrm>
            <a:off x="697230" y="3060065"/>
            <a:ext cx="1706880" cy="845185"/>
          </a:xfrm>
          <a:prstGeom prst="rect">
            <a:avLst/>
          </a:prstGeom>
          <a:noFill/>
        </p:spPr>
        <p:txBody>
          <a:bodyPr wrap="square" rtlCol="0" anchor="t">
            <a:spAutoFit/>
          </a:bodyPr>
          <a:p>
            <a:pPr algn="ctr"/>
            <a:r>
              <a:rPr lang="zh-CN" altLang="en-US" sz="1600" b="1">
                <a:solidFill>
                  <a:schemeClr val="bg2"/>
                </a:solidFill>
                <a:latin typeface="+mn-ea"/>
                <a:sym typeface="+mn-ea"/>
              </a:rPr>
              <a:t>机构学科分析</a:t>
            </a:r>
            <a:endParaRPr lang="zh-CN" altLang="en-US" sz="1600" b="1">
              <a:solidFill>
                <a:schemeClr val="bg2"/>
              </a:solidFill>
              <a:latin typeface="+mn-ea"/>
            </a:endParaRPr>
          </a:p>
          <a:p>
            <a:pPr algn="ctr">
              <a:lnSpc>
                <a:spcPct val="150000"/>
              </a:lnSpc>
            </a:pPr>
            <a:r>
              <a:rPr lang="zh-CN" altLang="en-US" sz="1100" b="1">
                <a:solidFill>
                  <a:srgbClr val="303542"/>
                </a:solidFill>
                <a:latin typeface="+mn-ea"/>
                <a:sym typeface="+mn-ea"/>
              </a:rPr>
              <a:t>为高校整体建设</a:t>
            </a:r>
            <a:endParaRPr lang="zh-CN" altLang="en-US" sz="1100" b="1">
              <a:solidFill>
                <a:srgbClr val="303542"/>
              </a:solidFill>
              <a:latin typeface="+mn-ea"/>
              <a:sym typeface="+mn-ea"/>
            </a:endParaRPr>
          </a:p>
          <a:p>
            <a:pPr algn="ctr">
              <a:lnSpc>
                <a:spcPct val="150000"/>
              </a:lnSpc>
            </a:pPr>
            <a:r>
              <a:rPr lang="zh-CN" altLang="en-US" sz="1100" b="1">
                <a:solidFill>
                  <a:srgbClr val="303542"/>
                </a:solidFill>
                <a:latin typeface="+mn-ea"/>
                <a:sym typeface="+mn-ea"/>
              </a:rPr>
              <a:t>规划提供参考依据</a:t>
            </a:r>
            <a:endParaRPr lang="zh-CN" altLang="en-US" sz="1100" b="1">
              <a:solidFill>
                <a:srgbClr val="303542"/>
              </a:solidFill>
              <a:latin typeface="+mn-ea"/>
              <a:sym typeface="+mn-ea"/>
            </a:endParaRPr>
          </a:p>
        </p:txBody>
      </p:sp>
      <p:sp>
        <p:nvSpPr>
          <p:cNvPr id="3" name="椭圆 2"/>
          <p:cNvSpPr/>
          <p:nvPr>
            <p:custDataLst>
              <p:tags r:id="rId3"/>
            </p:custDataLst>
          </p:nvPr>
        </p:nvSpPr>
        <p:spPr>
          <a:xfrm>
            <a:off x="1626235" y="1773555"/>
            <a:ext cx="468000" cy="468000"/>
          </a:xfrm>
          <a:prstGeom prst="ellipse">
            <a:avLst/>
          </a:prstGeom>
          <a:gradFill>
            <a:gsLst>
              <a:gs pos="100000">
                <a:srgbClr val="F7BD8E">
                  <a:alpha val="100000"/>
                </a:srgbClr>
              </a:gs>
              <a:gs pos="50000">
                <a:srgbClr val="C00000"/>
              </a:gs>
              <a:gs pos="100000">
                <a:schemeClr val="bg1"/>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a:t>1</a:t>
            </a:r>
            <a:endParaRPr lang="en-US" altLang="zh-CN" sz="2000" b="1"/>
          </a:p>
        </p:txBody>
      </p:sp>
      <p:sp>
        <p:nvSpPr>
          <p:cNvPr id="29" name="椭圆 28"/>
          <p:cNvSpPr/>
          <p:nvPr>
            <p:custDataLst>
              <p:tags r:id="rId4"/>
            </p:custDataLst>
          </p:nvPr>
        </p:nvSpPr>
        <p:spPr>
          <a:xfrm>
            <a:off x="2584450" y="3961765"/>
            <a:ext cx="468000" cy="468000"/>
          </a:xfrm>
          <a:prstGeom prst="ellipse">
            <a:avLst/>
          </a:prstGeom>
          <a:gradFill>
            <a:gsLst>
              <a:gs pos="100000">
                <a:srgbClr val="F7BD8E">
                  <a:alpha val="100000"/>
                </a:srgbClr>
              </a:gs>
              <a:gs pos="50000">
                <a:srgbClr val="C00000"/>
              </a:gs>
              <a:gs pos="100000">
                <a:schemeClr val="bg1"/>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a:t>3</a:t>
            </a:r>
            <a:endParaRPr lang="en-US" altLang="zh-CN" sz="2000" b="1"/>
          </a:p>
        </p:txBody>
      </p:sp>
      <p:sp>
        <p:nvSpPr>
          <p:cNvPr id="24" name="椭圆 23"/>
          <p:cNvSpPr/>
          <p:nvPr>
            <p:custDataLst>
              <p:tags r:id="rId5"/>
            </p:custDataLst>
          </p:nvPr>
        </p:nvSpPr>
        <p:spPr>
          <a:xfrm>
            <a:off x="2675255" y="2853690"/>
            <a:ext cx="468000" cy="468000"/>
          </a:xfrm>
          <a:prstGeom prst="ellipse">
            <a:avLst/>
          </a:prstGeom>
          <a:gradFill>
            <a:gsLst>
              <a:gs pos="100000">
                <a:srgbClr val="F7BD8E">
                  <a:alpha val="100000"/>
                </a:srgbClr>
              </a:gs>
              <a:gs pos="50000">
                <a:srgbClr val="C00000"/>
              </a:gs>
              <a:gs pos="100000">
                <a:schemeClr val="bg1"/>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a:t>2</a:t>
            </a:r>
            <a:endParaRPr lang="en-US" altLang="zh-CN" sz="2000" b="1"/>
          </a:p>
        </p:txBody>
      </p:sp>
      <p:sp>
        <p:nvSpPr>
          <p:cNvPr id="11" name="页脚占位符 10"/>
          <p:cNvSpPr>
            <a:spLocks noGrp="1"/>
          </p:cNvSpPr>
          <p:nvPr>
            <p:ph type="ftr" sz="quarter" idx="11"/>
          </p:nvPr>
        </p:nvSpPr>
        <p:spPr>
          <a:xfrm>
            <a:off x="4116000" y="6419175"/>
            <a:ext cx="3960000" cy="316800"/>
          </a:xfrm>
        </p:spPr>
        <p:txBody>
          <a:bodyPr/>
          <a:p>
            <a:r>
              <a:rPr lang="en-US" altLang="zh-CN" dirty="0"/>
              <a:t>9</a:t>
            </a:r>
            <a:endParaRPr lang="en-US" altLang="zh-CN" dirty="0"/>
          </a:p>
        </p:txBody>
      </p:sp>
      <p:sp>
        <p:nvSpPr>
          <p:cNvPr id="21" name="对角圆角矩形 20"/>
          <p:cNvSpPr/>
          <p:nvPr>
            <p:custDataLst>
              <p:tags r:id="rId6"/>
            </p:custDataLst>
          </p:nvPr>
        </p:nvSpPr>
        <p:spPr>
          <a:xfrm>
            <a:off x="662305" y="5928995"/>
            <a:ext cx="11116310" cy="540000"/>
          </a:xfrm>
          <a:prstGeom prst="round2DiagRect">
            <a:avLst>
              <a:gd name="adj1" fmla="val 50000"/>
              <a:gd name="adj2" fmla="val 0"/>
            </a:avLst>
          </a:prstGeom>
          <a:gradFill>
            <a:gsLst>
              <a:gs pos="100000">
                <a:schemeClr val="bg1">
                  <a:alpha val="0"/>
                </a:schemeClr>
              </a:gs>
              <a:gs pos="50000">
                <a:srgbClr val="C00000"/>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b="1">
              <a:latin typeface="微软雅黑" panose="020B0503020204020204" charset="-122"/>
              <a:ea typeface="微软雅黑" panose="020B0503020204020204" charset="-122"/>
            </a:endParaRPr>
          </a:p>
        </p:txBody>
      </p:sp>
      <p:sp>
        <p:nvSpPr>
          <p:cNvPr id="23" name="文本框 22"/>
          <p:cNvSpPr txBox="1"/>
          <p:nvPr>
            <p:custDataLst>
              <p:tags r:id="rId7"/>
            </p:custDataLst>
          </p:nvPr>
        </p:nvSpPr>
        <p:spPr>
          <a:xfrm>
            <a:off x="1125220" y="5925185"/>
            <a:ext cx="10189845" cy="523875"/>
          </a:xfrm>
          <a:prstGeom prst="rect">
            <a:avLst/>
          </a:prstGeom>
          <a:noFill/>
        </p:spPr>
        <p:txBody>
          <a:bodyPr wrap="square" rtlCol="0" anchor="t">
            <a:noAutofit/>
          </a:bodyPr>
          <a:p>
            <a:pPr indent="0" algn="just" fontAlgn="auto">
              <a:lnSpc>
                <a:spcPct val="150000"/>
              </a:lnSpc>
            </a:pPr>
            <a:r>
              <a:rPr lang="zh-CN" sz="1800" b="1">
                <a:solidFill>
                  <a:schemeClr val="bg1"/>
                </a:solidFill>
                <a:latin typeface="微软雅黑" panose="020B0503020204020204" charset="-122"/>
                <a:ea typeface="微软雅黑" panose="020B0503020204020204" charset="-122"/>
                <a:sym typeface="+mn-ea"/>
              </a:rPr>
              <a:t>多机构学科对标分析：</a:t>
            </a:r>
            <a:r>
              <a:rPr lang="zh-CN" altLang="en-US" sz="1400">
                <a:solidFill>
                  <a:schemeClr val="bg1"/>
                </a:solidFill>
                <a:latin typeface="微软雅黑" panose="020B0503020204020204" charset="-122"/>
                <a:ea typeface="微软雅黑" panose="020B0503020204020204" charset="-122"/>
                <a:sym typeface="+mn-ea"/>
              </a:rPr>
              <a:t>支持与任意高校进行学科多维度可视化对标分析</a:t>
            </a:r>
            <a:endParaRPr lang="zh-CN" altLang="en-US" sz="1400">
              <a:solidFill>
                <a:schemeClr val="bg1"/>
              </a:solidFill>
              <a:latin typeface="微软雅黑" panose="020B0503020204020204" charset="-122"/>
              <a:ea typeface="微软雅黑" panose="020B0503020204020204" charset="-122"/>
              <a:sym typeface="+mn-ea"/>
            </a:endParaRPr>
          </a:p>
        </p:txBody>
      </p:sp>
      <p:sp>
        <p:nvSpPr>
          <p:cNvPr id="38" name="文本框 37"/>
          <p:cNvSpPr txBox="1"/>
          <p:nvPr>
            <p:custDataLst>
              <p:tags r:id="rId8"/>
            </p:custDataLst>
          </p:nvPr>
        </p:nvSpPr>
        <p:spPr>
          <a:xfrm>
            <a:off x="2184400" y="1622425"/>
            <a:ext cx="2289810" cy="306705"/>
          </a:xfrm>
          <a:prstGeom prst="rect">
            <a:avLst/>
          </a:prstGeom>
          <a:noFill/>
          <a:ln w="9525">
            <a:noFill/>
          </a:ln>
        </p:spPr>
        <p:txBody>
          <a:bodyPr wrap="square">
            <a:spAutoFit/>
          </a:bodyPr>
          <a:p>
            <a:pPr indent="0"/>
            <a:r>
              <a:rPr lang="zh-CN" sz="1400" b="1">
                <a:solidFill>
                  <a:srgbClr val="CA0000"/>
                </a:solidFill>
                <a:latin typeface="+mn-ea"/>
                <a:cs typeface="+mn-ea"/>
              </a:rPr>
              <a:t>顶刊/权威刊成果统计</a:t>
            </a:r>
            <a:endParaRPr lang="zh-CN" altLang="en-US" sz="1400" b="1">
              <a:solidFill>
                <a:srgbClr val="CA0000"/>
              </a:solidFill>
              <a:latin typeface="+mn-ea"/>
              <a:cs typeface="+mn-ea"/>
            </a:endParaRPr>
          </a:p>
        </p:txBody>
      </p:sp>
      <p:sp>
        <p:nvSpPr>
          <p:cNvPr id="39" name="文本框 38"/>
          <p:cNvSpPr txBox="1"/>
          <p:nvPr>
            <p:custDataLst>
              <p:tags r:id="rId9"/>
            </p:custDataLst>
          </p:nvPr>
        </p:nvSpPr>
        <p:spPr>
          <a:xfrm>
            <a:off x="2221865" y="1970405"/>
            <a:ext cx="3179445" cy="553085"/>
          </a:xfrm>
          <a:prstGeom prst="rect">
            <a:avLst/>
          </a:prstGeom>
          <a:noFill/>
          <a:ln w="9525">
            <a:noFill/>
          </a:ln>
        </p:spPr>
        <p:txBody>
          <a:bodyPr wrap="square">
            <a:spAutoFit/>
          </a:bodyPr>
          <a:p>
            <a:pPr indent="0">
              <a:lnSpc>
                <a:spcPct val="150000"/>
              </a:lnSpc>
            </a:pPr>
            <a:r>
              <a:rPr lang="zh-CN" sz="1000">
                <a:latin typeface="+mn-ea"/>
                <a:cs typeface="+mn-ea"/>
              </a:rPr>
              <a:t>对综合类、</a:t>
            </a:r>
            <a:r>
              <a:rPr lang="zh-CN" altLang="en-US" sz="1000" dirty="0" smtClean="0">
                <a:latin typeface="+mn-ea"/>
                <a:cs typeface="+mn-ea"/>
                <a:sym typeface="+mn-ea"/>
              </a:rPr>
              <a:t>学科类</a:t>
            </a:r>
            <a:r>
              <a:rPr lang="zh-CN" sz="1000">
                <a:latin typeface="+mn-ea"/>
                <a:cs typeface="+mn-ea"/>
                <a:sym typeface="+mn-ea"/>
              </a:rPr>
              <a:t>、</a:t>
            </a:r>
            <a:r>
              <a:rPr lang="zh-CN" sz="1000">
                <a:latin typeface="+mn-ea"/>
                <a:cs typeface="+mn-ea"/>
              </a:rPr>
              <a:t>机构认定的、定制配置的中外顶刊/权威刊发文进行专项统计分析</a:t>
            </a:r>
            <a:endParaRPr lang="zh-CN" altLang="en-US" sz="1000">
              <a:latin typeface="+mn-ea"/>
              <a:cs typeface="+mn-ea"/>
            </a:endParaRPr>
          </a:p>
        </p:txBody>
      </p:sp>
      <p:pic>
        <p:nvPicPr>
          <p:cNvPr id="47" name="图片 46"/>
          <p:cNvPicPr>
            <a:picLocks noChangeAspect="1"/>
          </p:cNvPicPr>
          <p:nvPr/>
        </p:nvPicPr>
        <p:blipFill>
          <a:blip r:embed="rId10"/>
          <a:stretch>
            <a:fillRect/>
          </a:stretch>
        </p:blipFill>
        <p:spPr>
          <a:xfrm>
            <a:off x="5859780" y="1233170"/>
            <a:ext cx="6074410" cy="3709670"/>
          </a:xfrm>
          <a:prstGeom prst="round1Rect">
            <a:avLst/>
          </a:prstGeom>
        </p:spPr>
      </p:pic>
      <p:pic>
        <p:nvPicPr>
          <p:cNvPr id="51" name="图片 50"/>
          <p:cNvPicPr>
            <a:picLocks noChangeAspect="1"/>
          </p:cNvPicPr>
          <p:nvPr/>
        </p:nvPicPr>
        <p:blipFill>
          <a:blip r:embed="rId11"/>
          <a:stretch>
            <a:fillRect/>
          </a:stretch>
        </p:blipFill>
        <p:spPr>
          <a:xfrm>
            <a:off x="5850255" y="1668145"/>
            <a:ext cx="6099810" cy="3782695"/>
          </a:xfrm>
          <a:prstGeom prst="round1Rect">
            <a:avLst/>
          </a:prstGeom>
        </p:spPr>
      </p:pic>
      <p:pic>
        <p:nvPicPr>
          <p:cNvPr id="52" name="图片 51"/>
          <p:cNvPicPr>
            <a:picLocks noChangeAspect="1"/>
          </p:cNvPicPr>
          <p:nvPr/>
        </p:nvPicPr>
        <p:blipFill>
          <a:blip r:embed="rId12"/>
          <a:stretch>
            <a:fillRect/>
          </a:stretch>
        </p:blipFill>
        <p:spPr>
          <a:xfrm>
            <a:off x="5859780" y="2052320"/>
            <a:ext cx="6074410" cy="3709670"/>
          </a:xfrm>
          <a:prstGeom prst="round1Rect">
            <a:avLst/>
          </a:prstGeom>
        </p:spPr>
      </p:pic>
      <p:pic>
        <p:nvPicPr>
          <p:cNvPr id="53" name="图片 52"/>
          <p:cNvPicPr>
            <a:picLocks noChangeAspect="1"/>
          </p:cNvPicPr>
          <p:nvPr/>
        </p:nvPicPr>
        <p:blipFill>
          <a:blip r:embed="rId13"/>
          <a:stretch>
            <a:fillRect/>
          </a:stretch>
        </p:blipFill>
        <p:spPr>
          <a:xfrm>
            <a:off x="5859780" y="2438400"/>
            <a:ext cx="6101080" cy="3149600"/>
          </a:xfrm>
          <a:prstGeom prst="round1Rect">
            <a:avLst/>
          </a:prstGeom>
        </p:spPr>
      </p:pic>
      <p:pic>
        <p:nvPicPr>
          <p:cNvPr id="63" name="图片 62"/>
          <p:cNvPicPr>
            <a:picLocks noChangeAspect="1"/>
          </p:cNvPicPr>
          <p:nvPr/>
        </p:nvPicPr>
        <p:blipFill>
          <a:blip r:embed="rId14"/>
          <a:stretch>
            <a:fillRect/>
          </a:stretch>
        </p:blipFill>
        <p:spPr>
          <a:xfrm>
            <a:off x="5859780" y="2713355"/>
            <a:ext cx="6205220" cy="3020060"/>
          </a:xfrm>
          <a:prstGeom prst="round1Rect">
            <a:avLst/>
          </a:prstGeom>
        </p:spPr>
      </p:pic>
      <p:pic>
        <p:nvPicPr>
          <p:cNvPr id="64" name="图片 63"/>
          <p:cNvPicPr>
            <a:picLocks noChangeAspect="1"/>
          </p:cNvPicPr>
          <p:nvPr/>
        </p:nvPicPr>
        <p:blipFill>
          <a:blip r:embed="rId15"/>
          <a:stretch>
            <a:fillRect/>
          </a:stretch>
        </p:blipFill>
        <p:spPr>
          <a:xfrm>
            <a:off x="5859780" y="3023870"/>
            <a:ext cx="6184900" cy="2414270"/>
          </a:xfrm>
          <a:prstGeom prst="round1Rect">
            <a:avLst/>
          </a:prstGeom>
        </p:spPr>
      </p:pic>
      <p:pic>
        <p:nvPicPr>
          <p:cNvPr id="65" name="图片 64"/>
          <p:cNvPicPr>
            <a:picLocks noChangeAspect="1"/>
          </p:cNvPicPr>
          <p:nvPr/>
        </p:nvPicPr>
        <p:blipFill>
          <a:blip r:embed="rId16"/>
          <a:stretch>
            <a:fillRect/>
          </a:stretch>
        </p:blipFill>
        <p:spPr>
          <a:xfrm>
            <a:off x="5920105" y="3376930"/>
            <a:ext cx="6124575" cy="1502410"/>
          </a:xfrm>
          <a:prstGeom prst="round1Rect">
            <a:avLst/>
          </a:prstGeom>
        </p:spPr>
      </p:pic>
      <p:pic>
        <p:nvPicPr>
          <p:cNvPr id="66" name="图片 65"/>
          <p:cNvPicPr>
            <a:picLocks noChangeAspect="1"/>
          </p:cNvPicPr>
          <p:nvPr/>
        </p:nvPicPr>
        <p:blipFill>
          <a:blip r:embed="rId17"/>
          <a:stretch>
            <a:fillRect/>
          </a:stretch>
        </p:blipFill>
        <p:spPr>
          <a:xfrm>
            <a:off x="5859780" y="4057015"/>
            <a:ext cx="6205220" cy="1439545"/>
          </a:xfrm>
          <a:prstGeom prst="round1Rect">
            <a:avLst/>
          </a:prstGeom>
          <a:effectLst>
            <a:outerShdw blurRad="190500" dist="38100" dir="10800000" algn="r" rotWithShape="0">
              <a:srgbClr val="303542">
                <a:alpha val="24000"/>
              </a:srgbClr>
            </a:outerShdw>
          </a:effectLst>
        </p:spPr>
      </p:pic>
      <p:sp>
        <p:nvSpPr>
          <p:cNvPr id="69" name="文本框 68"/>
          <p:cNvSpPr txBox="1"/>
          <p:nvPr>
            <p:custDataLst>
              <p:tags r:id="rId18"/>
            </p:custDataLst>
          </p:nvPr>
        </p:nvSpPr>
        <p:spPr>
          <a:xfrm>
            <a:off x="2079625" y="4799965"/>
            <a:ext cx="2289810" cy="306705"/>
          </a:xfrm>
          <a:prstGeom prst="rect">
            <a:avLst/>
          </a:prstGeom>
          <a:noFill/>
          <a:ln w="9525">
            <a:noFill/>
          </a:ln>
        </p:spPr>
        <p:txBody>
          <a:bodyPr wrap="square">
            <a:spAutoFit/>
          </a:bodyPr>
          <a:p>
            <a:pPr indent="0"/>
            <a:r>
              <a:rPr lang="zh-CN" altLang="en-US" sz="1400" b="1">
                <a:solidFill>
                  <a:srgbClr val="CA0000"/>
                </a:solidFill>
                <a:latin typeface="+mn-ea"/>
                <a:cs typeface="+mn-ea"/>
              </a:rPr>
              <a:t>学者</a:t>
            </a:r>
            <a:r>
              <a:rPr lang="en-US" altLang="zh-CN" sz="1400" b="1">
                <a:solidFill>
                  <a:srgbClr val="CA0000"/>
                </a:solidFill>
                <a:latin typeface="+mn-ea"/>
                <a:cs typeface="+mn-ea"/>
              </a:rPr>
              <a:t>/</a:t>
            </a:r>
            <a:r>
              <a:rPr lang="zh-CN" sz="1400" b="1">
                <a:solidFill>
                  <a:srgbClr val="CA0000"/>
                </a:solidFill>
                <a:latin typeface="+mn-ea"/>
                <a:cs typeface="+mn-ea"/>
              </a:rPr>
              <a:t>高校合作分析</a:t>
            </a:r>
            <a:endParaRPr lang="zh-CN" sz="1400" b="1">
              <a:solidFill>
                <a:srgbClr val="CA0000"/>
              </a:solidFill>
              <a:latin typeface="+mn-ea"/>
              <a:cs typeface="+mn-ea"/>
            </a:endParaRPr>
          </a:p>
        </p:txBody>
      </p:sp>
      <p:sp>
        <p:nvSpPr>
          <p:cNvPr id="70" name="文本框 69"/>
          <p:cNvSpPr txBox="1"/>
          <p:nvPr>
            <p:custDataLst>
              <p:tags r:id="rId19"/>
            </p:custDataLst>
          </p:nvPr>
        </p:nvSpPr>
        <p:spPr>
          <a:xfrm>
            <a:off x="3143250" y="3860165"/>
            <a:ext cx="2289810" cy="306705"/>
          </a:xfrm>
          <a:prstGeom prst="rect">
            <a:avLst/>
          </a:prstGeom>
          <a:noFill/>
          <a:ln w="9525">
            <a:noFill/>
          </a:ln>
        </p:spPr>
        <p:txBody>
          <a:bodyPr wrap="square">
            <a:spAutoFit/>
          </a:bodyPr>
          <a:p>
            <a:pPr indent="0"/>
            <a:r>
              <a:rPr lang="zh-CN" sz="1400" b="1">
                <a:solidFill>
                  <a:srgbClr val="CA0000"/>
                </a:solidFill>
                <a:latin typeface="+mn-ea"/>
              </a:rPr>
              <a:t>热门学者分析</a:t>
            </a:r>
            <a:endParaRPr lang="zh-CN" sz="1400" b="1">
              <a:solidFill>
                <a:srgbClr val="CA0000"/>
              </a:solidFill>
              <a:latin typeface="+mn-ea"/>
            </a:endParaRPr>
          </a:p>
        </p:txBody>
      </p:sp>
      <p:sp>
        <p:nvSpPr>
          <p:cNvPr id="71" name="文本框 70"/>
          <p:cNvSpPr txBox="1"/>
          <p:nvPr/>
        </p:nvSpPr>
        <p:spPr>
          <a:xfrm>
            <a:off x="3238500" y="2682240"/>
            <a:ext cx="1753235" cy="306705"/>
          </a:xfrm>
          <a:prstGeom prst="rect">
            <a:avLst/>
          </a:prstGeom>
          <a:noFill/>
        </p:spPr>
        <p:txBody>
          <a:bodyPr wrap="square" rtlCol="0" anchor="t">
            <a:spAutoFit/>
          </a:bodyPr>
          <a:p>
            <a:r>
              <a:rPr lang="zh-CN" altLang="en-US" sz="1400" b="1" dirty="0" smtClean="0">
                <a:solidFill>
                  <a:srgbClr val="CA0000"/>
                </a:solidFill>
                <a:latin typeface="+mn-ea"/>
                <a:sym typeface="+mn-ea"/>
              </a:rPr>
              <a:t>主题热点脉络分析</a:t>
            </a:r>
            <a:endParaRPr lang="zh-CN" altLang="en-US" sz="1400" b="1" dirty="0" smtClean="0">
              <a:solidFill>
                <a:srgbClr val="CA0000"/>
              </a:solidFill>
              <a:latin typeface="+mn-ea"/>
              <a:sym typeface="+mn-ea"/>
            </a:endParaRPr>
          </a:p>
        </p:txBody>
      </p:sp>
      <p:sp>
        <p:nvSpPr>
          <p:cNvPr id="72" name="文本框 71"/>
          <p:cNvSpPr txBox="1"/>
          <p:nvPr/>
        </p:nvSpPr>
        <p:spPr>
          <a:xfrm>
            <a:off x="2094230" y="5154295"/>
            <a:ext cx="2367280" cy="321945"/>
          </a:xfrm>
          <a:prstGeom prst="rect">
            <a:avLst/>
          </a:prstGeom>
          <a:noFill/>
        </p:spPr>
        <p:txBody>
          <a:bodyPr wrap="square" rtlCol="0" anchor="t">
            <a:spAutoFit/>
          </a:bodyPr>
          <a:p>
            <a:pPr indent="0">
              <a:lnSpc>
                <a:spcPct val="150000"/>
              </a:lnSpc>
              <a:buFont typeface="Wingdings" panose="05000000000000000000" charset="0"/>
              <a:buNone/>
            </a:pPr>
            <a:r>
              <a:rPr lang="zh-CN" altLang="en-US" sz="1000" dirty="0" smtClean="0">
                <a:latin typeface="+mn-ea"/>
                <a:cs typeface="+mn-ea"/>
                <a:sym typeface="+mn-ea"/>
              </a:rPr>
              <a:t>学者</a:t>
            </a:r>
            <a:r>
              <a:rPr lang="en-US" altLang="zh-CN" sz="1000" dirty="0" smtClean="0">
                <a:latin typeface="+mn-ea"/>
                <a:cs typeface="+mn-ea"/>
                <a:sym typeface="+mn-ea"/>
              </a:rPr>
              <a:t>/</a:t>
            </a:r>
            <a:r>
              <a:rPr lang="zh-CN" altLang="en-US" sz="1000" dirty="0" smtClean="0">
                <a:latin typeface="+mn-ea"/>
                <a:cs typeface="+mn-ea"/>
                <a:sym typeface="+mn-ea"/>
              </a:rPr>
              <a:t>高校学科合作分析</a:t>
            </a:r>
            <a:endParaRPr lang="zh-CN" altLang="en-US" sz="1000" dirty="0" smtClean="0">
              <a:latin typeface="+mn-ea"/>
              <a:cs typeface="+mn-ea"/>
              <a:sym typeface="+mn-ea"/>
            </a:endParaRPr>
          </a:p>
        </p:txBody>
      </p:sp>
      <p:sp>
        <p:nvSpPr>
          <p:cNvPr id="73" name="文本框 72"/>
          <p:cNvSpPr txBox="1"/>
          <p:nvPr/>
        </p:nvSpPr>
        <p:spPr>
          <a:xfrm>
            <a:off x="3245485" y="3041015"/>
            <a:ext cx="2674620" cy="553085"/>
          </a:xfrm>
          <a:prstGeom prst="rect">
            <a:avLst/>
          </a:prstGeom>
          <a:noFill/>
        </p:spPr>
        <p:txBody>
          <a:bodyPr wrap="square" rtlCol="0" anchor="t">
            <a:spAutoFit/>
          </a:bodyPr>
          <a:p>
            <a:pPr indent="0">
              <a:lnSpc>
                <a:spcPct val="150000"/>
              </a:lnSpc>
              <a:buFont typeface="Wingdings" panose="05000000000000000000" charset="0"/>
              <a:buNone/>
            </a:pPr>
            <a:r>
              <a:rPr lang="zh-CN" altLang="en-US" sz="1000" dirty="0" smtClean="0">
                <a:latin typeface="+mn-ea"/>
                <a:sym typeface="+mn-ea"/>
              </a:rPr>
              <a:t>学科中外文研究主题建模分析、学科研究热点分析、学科研究脉络分析</a:t>
            </a:r>
            <a:endParaRPr lang="zh-CN" altLang="en-US" sz="1000" dirty="0" smtClean="0">
              <a:latin typeface="+mn-ea"/>
              <a:sym typeface="+mn-ea"/>
            </a:endParaRPr>
          </a:p>
        </p:txBody>
      </p:sp>
      <p:sp>
        <p:nvSpPr>
          <p:cNvPr id="74" name="文本框 73"/>
          <p:cNvSpPr txBox="1"/>
          <p:nvPr>
            <p:custDataLst>
              <p:tags r:id="rId20"/>
            </p:custDataLst>
          </p:nvPr>
        </p:nvSpPr>
        <p:spPr>
          <a:xfrm>
            <a:off x="3149600" y="4209415"/>
            <a:ext cx="2778760" cy="321945"/>
          </a:xfrm>
          <a:prstGeom prst="rect">
            <a:avLst/>
          </a:prstGeom>
          <a:noFill/>
        </p:spPr>
        <p:txBody>
          <a:bodyPr wrap="square" rtlCol="0" anchor="t">
            <a:spAutoFit/>
          </a:bodyPr>
          <a:p>
            <a:pPr indent="0">
              <a:lnSpc>
                <a:spcPct val="150000"/>
              </a:lnSpc>
              <a:buFont typeface="Wingdings" panose="05000000000000000000" pitchFamily="2" charset="2"/>
              <a:buNone/>
            </a:pPr>
            <a:r>
              <a:rPr lang="zh-CN" altLang="en-US" sz="1000" dirty="0" smtClean="0">
                <a:latin typeface="+mn-ea"/>
                <a:sym typeface="+mn-ea"/>
              </a:rPr>
              <a:t>学者发文指标统计、评价类指标统计</a:t>
            </a:r>
            <a:endParaRPr lang="zh-CN" altLang="en-US" sz="1000" dirty="0" smtClean="0">
              <a:latin typeface="+mn-ea"/>
              <a:sym typeface="+mn-ea"/>
            </a:endParaRPr>
          </a:p>
        </p:txBody>
      </p:sp>
      <p:sp>
        <p:nvSpPr>
          <p:cNvPr id="14" name="文本框 13"/>
          <p:cNvSpPr txBox="1"/>
          <p:nvPr/>
        </p:nvSpPr>
        <p:spPr>
          <a:xfrm>
            <a:off x="523875" y="177165"/>
            <a:ext cx="10868025" cy="829945"/>
          </a:xfrm>
          <a:prstGeom prst="rect">
            <a:avLst/>
          </a:prstGeom>
          <a:noFill/>
          <a:ln>
            <a:noFill/>
          </a:ln>
        </p:spPr>
        <p:txBody>
          <a:bodyPr wrap="square" rtlCol="0">
            <a:spAutoFit/>
          </a:bodyPr>
          <a:p>
            <a:r>
              <a:rPr lang="en-US" altLang="zh-CN" sz="4800" b="1">
                <a:ln w="12700">
                  <a:solidFill>
                    <a:schemeClr val="bg2">
                      <a:lumMod val="65000"/>
                      <a:alpha val="41000"/>
                    </a:schemeClr>
                  </a:solidFill>
                  <a:prstDash val="solid"/>
                </a:ln>
                <a:solidFill>
                  <a:schemeClr val="bg1">
                    <a:alpha val="35000"/>
                  </a:schemeClr>
                </a:solidFill>
                <a:effectLst/>
                <a:latin typeface="Arial" panose="020B0604020202020204" pitchFamily="34" charset="0"/>
                <a:ea typeface="阿里巴巴普惠体 M" panose="00020600040101010101" charset="-122"/>
                <a:cs typeface="Arial" panose="020B0604020202020204" pitchFamily="34" charset="0"/>
              </a:rPr>
              <a:t>CORE FUNCTION</a:t>
            </a:r>
            <a:endParaRPr lang="en-US" altLang="zh-CN" sz="4800" b="1">
              <a:ln w="12700">
                <a:solidFill>
                  <a:schemeClr val="bg2">
                    <a:lumMod val="65000"/>
                    <a:alpha val="41000"/>
                  </a:schemeClr>
                </a:solidFill>
                <a:prstDash val="solid"/>
              </a:ln>
              <a:solidFill>
                <a:schemeClr val="bg1">
                  <a:alpha val="35000"/>
                </a:schemeClr>
              </a:solidFill>
              <a:effectLst/>
              <a:latin typeface="Arial" panose="020B0604020202020204" pitchFamily="34" charset="0"/>
              <a:ea typeface="阿里巴巴普惠体 M" panose="00020600040101010101" charset="-122"/>
              <a:cs typeface="Arial" panose="020B0604020202020204" pitchFamily="34" charset="0"/>
            </a:endParaRPr>
          </a:p>
        </p:txBody>
      </p:sp>
      <p:sp>
        <p:nvSpPr>
          <p:cNvPr id="18" name="文本框 17"/>
          <p:cNvSpPr txBox="1"/>
          <p:nvPr/>
        </p:nvSpPr>
        <p:spPr>
          <a:xfrm>
            <a:off x="1152525" y="332105"/>
            <a:ext cx="1616710" cy="521970"/>
          </a:xfrm>
          <a:prstGeom prst="rect">
            <a:avLst/>
          </a:prstGeom>
          <a:noFill/>
        </p:spPr>
        <p:txBody>
          <a:bodyPr wrap="square" rtlCol="0">
            <a:spAutoFit/>
          </a:bodyPr>
          <a:p>
            <a:r>
              <a:rPr lang="zh-CN" altLang="en-US" sz="2800" b="1">
                <a:sym typeface="+mn-ea"/>
              </a:rPr>
              <a:t>核心功能</a:t>
            </a:r>
            <a:endParaRPr lang="zh-CN" altLang="en-US" sz="2800" b="1">
              <a:sym typeface="+mn-ea"/>
            </a:endParaRPr>
          </a:p>
        </p:txBody>
      </p:sp>
      <p:sp>
        <p:nvSpPr>
          <p:cNvPr id="20" name="椭圆 19"/>
          <p:cNvSpPr/>
          <p:nvPr/>
        </p:nvSpPr>
        <p:spPr>
          <a:xfrm>
            <a:off x="641985" y="394335"/>
            <a:ext cx="396000" cy="396000"/>
          </a:xfrm>
          <a:prstGeom prst="ellipse">
            <a:avLst/>
          </a:prstGeom>
          <a:gradFill>
            <a:gsLst>
              <a:gs pos="100000">
                <a:schemeClr val="bg2">
                  <a:lumMod val="95000"/>
                </a:schemeClr>
              </a:gs>
              <a:gs pos="84000">
                <a:schemeClr val="bg2">
                  <a:lumMod val="95000"/>
                </a:schemeClr>
              </a:gs>
              <a:gs pos="50000">
                <a:srgbClr val="C00000"/>
              </a:gs>
            </a:gsLst>
            <a:lin ang="2700000" scaled="0"/>
          </a:gradFill>
          <a:ln w="28575">
            <a:gradFill>
              <a:gsLst>
                <a:gs pos="15000">
                  <a:schemeClr val="tx2">
                    <a:lumMod val="10000"/>
                    <a:lumOff val="90000"/>
                  </a:schemeClr>
                </a:gs>
                <a:gs pos="57000">
                  <a:srgbClr val="C00000"/>
                </a:gs>
              </a:gsLst>
              <a:lin ang="468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000" b="1"/>
          </a:p>
        </p:txBody>
      </p:sp>
      <p:sp>
        <p:nvSpPr>
          <p:cNvPr id="4" name="椭圆 3"/>
          <p:cNvSpPr/>
          <p:nvPr>
            <p:custDataLst>
              <p:tags r:id="rId21"/>
            </p:custDataLst>
          </p:nvPr>
        </p:nvSpPr>
        <p:spPr>
          <a:xfrm>
            <a:off x="1520825" y="4876165"/>
            <a:ext cx="468000" cy="468000"/>
          </a:xfrm>
          <a:prstGeom prst="ellipse">
            <a:avLst/>
          </a:prstGeom>
          <a:gradFill>
            <a:gsLst>
              <a:gs pos="100000">
                <a:srgbClr val="F7BD8E">
                  <a:alpha val="100000"/>
                </a:srgbClr>
              </a:gs>
              <a:gs pos="50000">
                <a:srgbClr val="C00000"/>
              </a:gs>
              <a:gs pos="100000">
                <a:schemeClr val="bg1"/>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a:t>4</a:t>
            </a:r>
            <a:endParaRPr lang="en-US" altLang="zh-CN" sz="2000" b="1"/>
          </a:p>
        </p:txBody>
      </p:sp>
      <p:cxnSp>
        <p:nvCxnSpPr>
          <p:cNvPr id="5" name="直接连接符 4"/>
          <p:cNvCxnSpPr/>
          <p:nvPr>
            <p:custDataLst>
              <p:tags r:id="rId22"/>
            </p:custDataLst>
          </p:nvPr>
        </p:nvCxnSpPr>
        <p:spPr>
          <a:xfrm>
            <a:off x="3262630" y="3042285"/>
            <a:ext cx="2540635" cy="4445"/>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23"/>
            </p:custDataLst>
          </p:nvPr>
        </p:nvCxnSpPr>
        <p:spPr>
          <a:xfrm>
            <a:off x="3176905" y="4213860"/>
            <a:ext cx="2540635" cy="4445"/>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24"/>
            </p:custDataLst>
          </p:nvPr>
        </p:nvCxnSpPr>
        <p:spPr>
          <a:xfrm>
            <a:off x="2091055" y="5147310"/>
            <a:ext cx="2540635" cy="4445"/>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25"/>
            </p:custDataLst>
          </p:nvPr>
        </p:nvCxnSpPr>
        <p:spPr>
          <a:xfrm>
            <a:off x="2214880" y="1965960"/>
            <a:ext cx="3166110"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2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椭圆 2"/>
          <p:cNvSpPr/>
          <p:nvPr>
            <p:custDataLst>
              <p:tags r:id="rId1"/>
            </p:custDataLst>
          </p:nvPr>
        </p:nvSpPr>
        <p:spPr>
          <a:xfrm>
            <a:off x="20955" y="1970405"/>
            <a:ext cx="3060000" cy="3060000"/>
          </a:xfrm>
          <a:prstGeom prst="ellipse">
            <a:avLst/>
          </a:prstGeom>
          <a:solidFill>
            <a:schemeClr val="tx2">
              <a:lumMod val="10000"/>
              <a:lumOff val="9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custDataLst>
              <p:tags r:id="rId2"/>
            </p:custDataLst>
          </p:nvPr>
        </p:nvSpPr>
        <p:spPr>
          <a:xfrm>
            <a:off x="673735" y="2573655"/>
            <a:ext cx="1800000" cy="1800000"/>
          </a:xfrm>
          <a:prstGeom prst="ellipse">
            <a:avLst/>
          </a:prstGeom>
          <a:gradFill>
            <a:gsLst>
              <a:gs pos="0">
                <a:srgbClr val="C00000"/>
              </a:gs>
              <a:gs pos="100000">
                <a:schemeClr val="bg1">
                  <a:alpha val="92000"/>
                </a:schemeClr>
              </a:gs>
            </a:gsLst>
            <a:lin ang="2700000" scaled="0"/>
          </a:gradFill>
          <a:ln w="25400">
            <a:gradFill>
              <a:gsLst>
                <a:gs pos="0">
                  <a:srgbClr val="C00000"/>
                </a:gs>
                <a:gs pos="100000">
                  <a:srgbClr val="E0E0E0"/>
                </a:gs>
              </a:gsLst>
              <a:lin ang="4680000" scaled="1"/>
            </a:gradFill>
          </a:ln>
          <a:effectLst>
            <a:outerShdw blurRad="317500" dist="38100" dir="8100000" sx="116000" sy="116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b="1">
              <a:solidFill>
                <a:schemeClr val="tx1"/>
              </a:solidFill>
            </a:endParaRPr>
          </a:p>
        </p:txBody>
      </p:sp>
      <p:sp>
        <p:nvSpPr>
          <p:cNvPr id="11" name="页脚占位符 10"/>
          <p:cNvSpPr>
            <a:spLocks noGrp="1"/>
          </p:cNvSpPr>
          <p:nvPr>
            <p:ph type="ftr" sz="quarter" idx="11"/>
          </p:nvPr>
        </p:nvSpPr>
        <p:spPr>
          <a:xfrm>
            <a:off x="4116000" y="6457275"/>
            <a:ext cx="3960000" cy="316800"/>
          </a:xfrm>
        </p:spPr>
        <p:txBody>
          <a:bodyPr/>
          <a:p>
            <a:r>
              <a:rPr lang="en-US" altLang="zh-CN" dirty="0"/>
              <a:t>10</a:t>
            </a:r>
            <a:endParaRPr lang="en-US" altLang="zh-CN" dirty="0"/>
          </a:p>
        </p:txBody>
      </p:sp>
      <p:sp>
        <p:nvSpPr>
          <p:cNvPr id="96" name="对角圆角矩形 95"/>
          <p:cNvSpPr/>
          <p:nvPr>
            <p:custDataLst>
              <p:tags r:id="rId3"/>
            </p:custDataLst>
          </p:nvPr>
        </p:nvSpPr>
        <p:spPr>
          <a:xfrm>
            <a:off x="662305" y="5928995"/>
            <a:ext cx="11116310" cy="540000"/>
          </a:xfrm>
          <a:prstGeom prst="round2DiagRect">
            <a:avLst>
              <a:gd name="adj1" fmla="val 50000"/>
              <a:gd name="adj2" fmla="val 0"/>
            </a:avLst>
          </a:prstGeom>
          <a:gradFill>
            <a:gsLst>
              <a:gs pos="100000">
                <a:schemeClr val="bg1">
                  <a:alpha val="0"/>
                </a:schemeClr>
              </a:gs>
              <a:gs pos="50000">
                <a:srgbClr val="C00000"/>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b="1">
              <a:latin typeface="微软雅黑" panose="020B0503020204020204" charset="-122"/>
              <a:ea typeface="微软雅黑" panose="020B0503020204020204" charset="-122"/>
            </a:endParaRPr>
          </a:p>
        </p:txBody>
      </p:sp>
      <p:sp>
        <p:nvSpPr>
          <p:cNvPr id="15" name="文本框 14"/>
          <p:cNvSpPr txBox="1"/>
          <p:nvPr>
            <p:custDataLst>
              <p:tags r:id="rId4"/>
            </p:custDataLst>
          </p:nvPr>
        </p:nvSpPr>
        <p:spPr>
          <a:xfrm>
            <a:off x="1153795" y="5896610"/>
            <a:ext cx="10189845" cy="540000"/>
          </a:xfrm>
          <a:prstGeom prst="rect">
            <a:avLst/>
          </a:prstGeom>
          <a:noFill/>
        </p:spPr>
        <p:txBody>
          <a:bodyPr wrap="square" rtlCol="0" anchor="t">
            <a:noAutofit/>
          </a:bodyPr>
          <a:p>
            <a:pPr indent="0" algn="just" fontAlgn="auto">
              <a:lnSpc>
                <a:spcPct val="150000"/>
              </a:lnSpc>
            </a:pPr>
            <a:r>
              <a:rPr lang="zh-CN" sz="1800" b="1">
                <a:solidFill>
                  <a:schemeClr val="bg1"/>
                </a:solidFill>
                <a:latin typeface="微软雅黑" panose="020B0503020204020204" charset="-122"/>
                <a:ea typeface="微软雅黑" panose="020B0503020204020204" charset="-122"/>
                <a:sym typeface="+mn-ea"/>
              </a:rPr>
              <a:t>多地区对标分析：</a:t>
            </a:r>
            <a:r>
              <a:rPr lang="zh-CN" altLang="en-US" sz="1400">
                <a:solidFill>
                  <a:schemeClr val="bg1"/>
                </a:solidFill>
                <a:latin typeface="微软雅黑" panose="020B0503020204020204" charset="-122"/>
                <a:ea typeface="微软雅黑" panose="020B0503020204020204" charset="-122"/>
                <a:sym typeface="+mn-ea"/>
              </a:rPr>
              <a:t>支持与任意地区进行多维度可视化对比分析</a:t>
            </a:r>
            <a:endParaRPr lang="zh-CN" altLang="en-US" sz="1400">
              <a:solidFill>
                <a:schemeClr val="bg1"/>
              </a:solidFill>
              <a:latin typeface="微软雅黑" panose="020B0503020204020204" charset="-122"/>
              <a:ea typeface="微软雅黑" panose="020B0503020204020204" charset="-122"/>
              <a:sym typeface="+mn-ea"/>
            </a:endParaRPr>
          </a:p>
        </p:txBody>
      </p:sp>
      <p:sp>
        <p:nvSpPr>
          <p:cNvPr id="35" name="文本框 34"/>
          <p:cNvSpPr txBox="1"/>
          <p:nvPr>
            <p:custDataLst>
              <p:tags r:id="rId5"/>
            </p:custDataLst>
          </p:nvPr>
        </p:nvSpPr>
        <p:spPr>
          <a:xfrm>
            <a:off x="3176270" y="3284855"/>
            <a:ext cx="2494280" cy="598805"/>
          </a:xfrm>
          <a:prstGeom prst="rect">
            <a:avLst/>
          </a:prstGeom>
          <a:noFill/>
          <a:ln w="9525">
            <a:noFill/>
          </a:ln>
        </p:spPr>
        <p:txBody>
          <a:bodyPr wrap="square">
            <a:spAutoFit/>
          </a:bodyPr>
          <a:p>
            <a:pPr indent="0">
              <a:lnSpc>
                <a:spcPct val="150000"/>
              </a:lnSpc>
            </a:pPr>
            <a:r>
              <a:rPr lang="zh-CN" sz="1100">
                <a:latin typeface="+mn-ea"/>
                <a:sym typeface="+mn-ea"/>
              </a:rPr>
              <a:t>分析地区热门高校的科研成果产出情况</a:t>
            </a:r>
            <a:endParaRPr lang="zh-CN" altLang="en-US" sz="1200" b="1">
              <a:latin typeface="宋体" panose="02010600030101010101" pitchFamily="2" charset="-122"/>
              <a:ea typeface="宋体" panose="02010600030101010101" pitchFamily="2" charset="-122"/>
              <a:sym typeface="+mn-ea"/>
            </a:endParaRPr>
          </a:p>
        </p:txBody>
      </p:sp>
      <p:sp>
        <p:nvSpPr>
          <p:cNvPr id="42" name="文本框 41"/>
          <p:cNvSpPr txBox="1"/>
          <p:nvPr>
            <p:custDataLst>
              <p:tags r:id="rId6"/>
            </p:custDataLst>
          </p:nvPr>
        </p:nvSpPr>
        <p:spPr>
          <a:xfrm>
            <a:off x="673735" y="2966720"/>
            <a:ext cx="1706880" cy="922020"/>
          </a:xfrm>
          <a:prstGeom prst="rect">
            <a:avLst/>
          </a:prstGeom>
          <a:noFill/>
        </p:spPr>
        <p:txBody>
          <a:bodyPr wrap="square" rtlCol="0" anchor="t">
            <a:spAutoFit/>
          </a:bodyPr>
          <a:p>
            <a:pPr algn="ctr">
              <a:lnSpc>
                <a:spcPct val="150000"/>
              </a:lnSpc>
              <a:buClrTx/>
              <a:buSzTx/>
              <a:buFontTx/>
            </a:pPr>
            <a:r>
              <a:rPr lang="zh-CN" altLang="en-US" sz="1400" b="1">
                <a:solidFill>
                  <a:schemeClr val="bg2"/>
                </a:solidFill>
                <a:latin typeface="+mn-ea"/>
                <a:sym typeface="+mn-ea"/>
              </a:rPr>
              <a:t>地区汇总分析</a:t>
            </a:r>
            <a:endParaRPr lang="zh-CN" altLang="en-US" sz="1100" b="1">
              <a:solidFill>
                <a:srgbClr val="303542"/>
              </a:solidFill>
              <a:latin typeface="+mn-ea"/>
            </a:endParaRPr>
          </a:p>
          <a:p>
            <a:pPr algn="ctr">
              <a:lnSpc>
                <a:spcPct val="150000"/>
              </a:lnSpc>
              <a:buClrTx/>
              <a:buSzTx/>
              <a:buFontTx/>
            </a:pPr>
            <a:r>
              <a:rPr lang="zh-CN" altLang="en-US" sz="1100" b="1">
                <a:solidFill>
                  <a:srgbClr val="303542"/>
                </a:solidFill>
                <a:latin typeface="+mn-ea"/>
                <a:sym typeface="+mn-ea"/>
              </a:rPr>
              <a:t>帮助地方教育管理部门掌握全局宏观数据</a:t>
            </a:r>
            <a:endParaRPr lang="zh-CN" altLang="en-US" sz="1100" b="1">
              <a:solidFill>
                <a:srgbClr val="303542"/>
              </a:solidFill>
              <a:latin typeface="+mn-ea"/>
            </a:endParaRPr>
          </a:p>
        </p:txBody>
      </p:sp>
      <p:pic>
        <p:nvPicPr>
          <p:cNvPr id="43" name="图片 42"/>
          <p:cNvPicPr>
            <a:picLocks noChangeAspect="1"/>
          </p:cNvPicPr>
          <p:nvPr/>
        </p:nvPicPr>
        <p:blipFill>
          <a:blip r:embed="rId7"/>
          <a:stretch>
            <a:fillRect/>
          </a:stretch>
        </p:blipFill>
        <p:spPr>
          <a:xfrm>
            <a:off x="5678805" y="1924685"/>
            <a:ext cx="6094730" cy="3269615"/>
          </a:xfrm>
          <a:prstGeom prst="round1Rect">
            <a:avLst/>
          </a:prstGeom>
        </p:spPr>
      </p:pic>
      <p:sp>
        <p:nvSpPr>
          <p:cNvPr id="14" name="文本框 13"/>
          <p:cNvSpPr txBox="1"/>
          <p:nvPr/>
        </p:nvSpPr>
        <p:spPr>
          <a:xfrm>
            <a:off x="523875" y="177165"/>
            <a:ext cx="10868025" cy="829945"/>
          </a:xfrm>
          <a:prstGeom prst="rect">
            <a:avLst/>
          </a:prstGeom>
          <a:noFill/>
          <a:ln>
            <a:noFill/>
          </a:ln>
        </p:spPr>
        <p:txBody>
          <a:bodyPr wrap="square" rtlCol="0">
            <a:spAutoFit/>
          </a:bodyPr>
          <a:p>
            <a:r>
              <a:rPr lang="en-US" altLang="zh-CN" sz="4800" b="1">
                <a:ln w="12700">
                  <a:solidFill>
                    <a:schemeClr val="bg2">
                      <a:lumMod val="65000"/>
                      <a:alpha val="41000"/>
                    </a:schemeClr>
                  </a:solidFill>
                  <a:prstDash val="solid"/>
                </a:ln>
                <a:solidFill>
                  <a:schemeClr val="bg1">
                    <a:alpha val="35000"/>
                  </a:schemeClr>
                </a:solidFill>
                <a:effectLst/>
                <a:latin typeface="Arial" panose="020B0604020202020204" pitchFamily="34" charset="0"/>
                <a:ea typeface="阿里巴巴普惠体 M" panose="00020600040101010101" charset="-122"/>
                <a:cs typeface="Arial" panose="020B0604020202020204" pitchFamily="34" charset="0"/>
              </a:rPr>
              <a:t>CORE FUNCTION</a:t>
            </a:r>
            <a:endParaRPr lang="en-US" altLang="zh-CN" sz="4800" b="1">
              <a:ln w="12700">
                <a:solidFill>
                  <a:schemeClr val="bg2">
                    <a:lumMod val="65000"/>
                    <a:alpha val="41000"/>
                  </a:schemeClr>
                </a:solidFill>
                <a:prstDash val="solid"/>
              </a:ln>
              <a:solidFill>
                <a:schemeClr val="bg1">
                  <a:alpha val="35000"/>
                </a:schemeClr>
              </a:solidFill>
              <a:effectLst/>
              <a:latin typeface="Arial" panose="020B0604020202020204" pitchFamily="34" charset="0"/>
              <a:ea typeface="阿里巴巴普惠体 M" panose="00020600040101010101" charset="-122"/>
              <a:cs typeface="Arial" panose="020B0604020202020204" pitchFamily="34" charset="0"/>
            </a:endParaRPr>
          </a:p>
        </p:txBody>
      </p:sp>
      <p:sp>
        <p:nvSpPr>
          <p:cNvPr id="18" name="文本框 17"/>
          <p:cNvSpPr txBox="1"/>
          <p:nvPr/>
        </p:nvSpPr>
        <p:spPr>
          <a:xfrm>
            <a:off x="1152525" y="332105"/>
            <a:ext cx="1616710" cy="521970"/>
          </a:xfrm>
          <a:prstGeom prst="rect">
            <a:avLst/>
          </a:prstGeom>
          <a:noFill/>
        </p:spPr>
        <p:txBody>
          <a:bodyPr wrap="square" rtlCol="0">
            <a:spAutoFit/>
          </a:bodyPr>
          <a:p>
            <a:r>
              <a:rPr lang="zh-CN" altLang="en-US" sz="2800" b="1">
                <a:sym typeface="+mn-ea"/>
              </a:rPr>
              <a:t>核心功能</a:t>
            </a:r>
            <a:endParaRPr lang="zh-CN" altLang="en-US" sz="2800" b="1">
              <a:sym typeface="+mn-ea"/>
            </a:endParaRPr>
          </a:p>
        </p:txBody>
      </p:sp>
      <p:sp>
        <p:nvSpPr>
          <p:cNvPr id="20" name="椭圆 19"/>
          <p:cNvSpPr/>
          <p:nvPr/>
        </p:nvSpPr>
        <p:spPr>
          <a:xfrm>
            <a:off x="641985" y="394335"/>
            <a:ext cx="396000" cy="396000"/>
          </a:xfrm>
          <a:prstGeom prst="ellipse">
            <a:avLst/>
          </a:prstGeom>
          <a:gradFill>
            <a:gsLst>
              <a:gs pos="100000">
                <a:schemeClr val="bg2">
                  <a:lumMod val="95000"/>
                </a:schemeClr>
              </a:gs>
              <a:gs pos="84000">
                <a:schemeClr val="bg2">
                  <a:lumMod val="95000"/>
                </a:schemeClr>
              </a:gs>
              <a:gs pos="50000">
                <a:srgbClr val="C00000"/>
              </a:gs>
            </a:gsLst>
            <a:lin ang="2700000" scaled="0"/>
          </a:gradFill>
          <a:ln w="28575">
            <a:gradFill>
              <a:gsLst>
                <a:gs pos="20000">
                  <a:schemeClr val="tx2">
                    <a:lumMod val="10000"/>
                    <a:lumOff val="90000"/>
                  </a:schemeClr>
                </a:gs>
                <a:gs pos="57000">
                  <a:srgbClr val="C00000"/>
                </a:gs>
              </a:gsLst>
              <a:lin ang="468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000" b="1"/>
          </a:p>
        </p:txBody>
      </p:sp>
      <p:sp>
        <p:nvSpPr>
          <p:cNvPr id="23" name="椭圆 22"/>
          <p:cNvSpPr/>
          <p:nvPr>
            <p:custDataLst>
              <p:tags r:id="rId8"/>
            </p:custDataLst>
          </p:nvPr>
        </p:nvSpPr>
        <p:spPr>
          <a:xfrm>
            <a:off x="2683510" y="3086735"/>
            <a:ext cx="468000" cy="468000"/>
          </a:xfrm>
          <a:prstGeom prst="ellipse">
            <a:avLst/>
          </a:prstGeom>
          <a:gradFill>
            <a:gsLst>
              <a:gs pos="100000">
                <a:srgbClr val="F7BD8E">
                  <a:alpha val="100000"/>
                </a:srgbClr>
              </a:gs>
              <a:gs pos="50000">
                <a:srgbClr val="C00000"/>
              </a:gs>
              <a:gs pos="100000">
                <a:schemeClr val="bg1"/>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a:t>1</a:t>
            </a:r>
            <a:endParaRPr lang="en-US" altLang="zh-CN" sz="2000" b="1"/>
          </a:p>
        </p:txBody>
      </p:sp>
      <p:sp>
        <p:nvSpPr>
          <p:cNvPr id="38" name="文本框 37"/>
          <p:cNvSpPr txBox="1"/>
          <p:nvPr>
            <p:custDataLst>
              <p:tags r:id="rId9"/>
            </p:custDataLst>
          </p:nvPr>
        </p:nvSpPr>
        <p:spPr>
          <a:xfrm>
            <a:off x="3176270" y="2895600"/>
            <a:ext cx="2289810" cy="306705"/>
          </a:xfrm>
          <a:prstGeom prst="rect">
            <a:avLst/>
          </a:prstGeom>
          <a:noFill/>
          <a:ln w="9525">
            <a:noFill/>
          </a:ln>
        </p:spPr>
        <p:txBody>
          <a:bodyPr wrap="square">
            <a:spAutoFit/>
          </a:bodyPr>
          <a:p>
            <a:pPr indent="0"/>
            <a:r>
              <a:rPr lang="zh-CN" sz="1400" b="1">
                <a:solidFill>
                  <a:srgbClr val="CA0000"/>
                </a:solidFill>
                <a:latin typeface="+mn-ea"/>
              </a:rPr>
              <a:t>热门高校分析</a:t>
            </a:r>
            <a:endParaRPr lang="zh-CN" sz="1400" b="1">
              <a:solidFill>
                <a:srgbClr val="CA0000"/>
              </a:solidFill>
              <a:latin typeface="+mn-ea"/>
            </a:endParaRPr>
          </a:p>
        </p:txBody>
      </p:sp>
      <p:cxnSp>
        <p:nvCxnSpPr>
          <p:cNvPr id="16" name="直接连接符 15"/>
          <p:cNvCxnSpPr/>
          <p:nvPr>
            <p:custDataLst>
              <p:tags r:id="rId10"/>
            </p:custDataLst>
          </p:nvPr>
        </p:nvCxnSpPr>
        <p:spPr>
          <a:xfrm>
            <a:off x="3195955" y="3280410"/>
            <a:ext cx="2540635" cy="4445"/>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页脚占位符 9"/>
          <p:cNvSpPr>
            <a:spLocks noGrp="1"/>
          </p:cNvSpPr>
          <p:nvPr>
            <p:ph type="ftr" sz="quarter" idx="11"/>
          </p:nvPr>
        </p:nvSpPr>
        <p:spPr>
          <a:xfrm>
            <a:off x="4116000" y="6457275"/>
            <a:ext cx="3960000" cy="316800"/>
          </a:xfrm>
        </p:spPr>
        <p:txBody>
          <a:bodyPr/>
          <a:p>
            <a:r>
              <a:rPr lang="en-US" altLang="zh-CN" dirty="0"/>
              <a:t>11</a:t>
            </a:r>
            <a:endParaRPr lang="en-US" altLang="zh-CN" dirty="0"/>
          </a:p>
        </p:txBody>
      </p:sp>
      <p:sp>
        <p:nvSpPr>
          <p:cNvPr id="11" name="对角圆角矩形 10"/>
          <p:cNvSpPr/>
          <p:nvPr>
            <p:custDataLst>
              <p:tags r:id="rId1"/>
            </p:custDataLst>
          </p:nvPr>
        </p:nvSpPr>
        <p:spPr>
          <a:xfrm>
            <a:off x="662305" y="5928995"/>
            <a:ext cx="11116310" cy="540000"/>
          </a:xfrm>
          <a:prstGeom prst="round2DiagRect">
            <a:avLst>
              <a:gd name="adj1" fmla="val 50000"/>
              <a:gd name="adj2" fmla="val 0"/>
            </a:avLst>
          </a:prstGeom>
          <a:gradFill>
            <a:gsLst>
              <a:gs pos="100000">
                <a:schemeClr val="bg1">
                  <a:alpha val="0"/>
                </a:schemeClr>
              </a:gs>
              <a:gs pos="50000">
                <a:srgbClr val="C00000"/>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b="1">
              <a:latin typeface="微软雅黑" panose="020B0503020204020204" charset="-122"/>
              <a:ea typeface="微软雅黑" panose="020B0503020204020204" charset="-122"/>
            </a:endParaRPr>
          </a:p>
        </p:txBody>
      </p:sp>
      <p:sp>
        <p:nvSpPr>
          <p:cNvPr id="95" name="文本框 94"/>
          <p:cNvSpPr txBox="1"/>
          <p:nvPr>
            <p:custDataLst>
              <p:tags r:id="rId2"/>
            </p:custDataLst>
          </p:nvPr>
        </p:nvSpPr>
        <p:spPr>
          <a:xfrm>
            <a:off x="1152525" y="5944870"/>
            <a:ext cx="10189845" cy="508000"/>
          </a:xfrm>
          <a:prstGeom prst="rect">
            <a:avLst/>
          </a:prstGeom>
          <a:noFill/>
        </p:spPr>
        <p:txBody>
          <a:bodyPr wrap="square" rtlCol="0" anchor="t">
            <a:noAutofit/>
          </a:bodyPr>
          <a:p>
            <a:pPr indent="0" algn="just" fontAlgn="auto">
              <a:lnSpc>
                <a:spcPct val="150000"/>
              </a:lnSpc>
            </a:pPr>
            <a:r>
              <a:rPr lang="zh-CN" sz="1600" b="1">
                <a:solidFill>
                  <a:schemeClr val="bg1"/>
                </a:solidFill>
                <a:latin typeface="微软雅黑" panose="020B0503020204020204" charset="-122"/>
                <a:ea typeface="微软雅黑" panose="020B0503020204020204" charset="-122"/>
                <a:sym typeface="+mn-ea"/>
              </a:rPr>
              <a:t>多地区学科对标分析：</a:t>
            </a:r>
            <a:r>
              <a:rPr lang="zh-CN" altLang="en-US" sz="1400">
                <a:solidFill>
                  <a:schemeClr val="bg1"/>
                </a:solidFill>
                <a:latin typeface="微软雅黑" panose="020B0503020204020204" charset="-122"/>
                <a:ea typeface="微软雅黑" panose="020B0503020204020204" charset="-122"/>
                <a:sym typeface="+mn-ea"/>
              </a:rPr>
              <a:t>支持与任意地区在一级/二级学科内进行多维度可视化对比分析</a:t>
            </a:r>
            <a:endParaRPr lang="zh-CN" altLang="en-US" sz="1400">
              <a:solidFill>
                <a:schemeClr val="bg1"/>
              </a:solidFill>
              <a:latin typeface="微软雅黑" panose="020B0503020204020204" charset="-122"/>
              <a:ea typeface="微软雅黑" panose="020B0503020204020204" charset="-122"/>
              <a:sym typeface="+mn-ea"/>
            </a:endParaRPr>
          </a:p>
        </p:txBody>
      </p:sp>
      <p:sp>
        <p:nvSpPr>
          <p:cNvPr id="15" name="椭圆 14"/>
          <p:cNvSpPr/>
          <p:nvPr>
            <p:custDataLst>
              <p:tags r:id="rId3"/>
            </p:custDataLst>
          </p:nvPr>
        </p:nvSpPr>
        <p:spPr>
          <a:xfrm>
            <a:off x="20955" y="1970405"/>
            <a:ext cx="3060000" cy="3060000"/>
          </a:xfrm>
          <a:prstGeom prst="ellipse">
            <a:avLst/>
          </a:prstGeom>
          <a:solidFill>
            <a:schemeClr val="tx2">
              <a:lumMod val="10000"/>
              <a:lumOff val="9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custDataLst>
              <p:tags r:id="rId4"/>
            </p:custDataLst>
          </p:nvPr>
        </p:nvSpPr>
        <p:spPr>
          <a:xfrm>
            <a:off x="673735" y="2573655"/>
            <a:ext cx="1800000" cy="1800000"/>
          </a:xfrm>
          <a:prstGeom prst="ellipse">
            <a:avLst/>
          </a:prstGeom>
          <a:gradFill>
            <a:gsLst>
              <a:gs pos="0">
                <a:srgbClr val="C00000"/>
              </a:gs>
              <a:gs pos="100000">
                <a:schemeClr val="bg1">
                  <a:alpha val="92000"/>
                </a:schemeClr>
              </a:gs>
            </a:gsLst>
            <a:lin ang="2700000" scaled="0"/>
          </a:gradFill>
          <a:ln w="25400">
            <a:gradFill>
              <a:gsLst>
                <a:gs pos="0">
                  <a:srgbClr val="C00000"/>
                </a:gs>
                <a:gs pos="100000">
                  <a:srgbClr val="E0E0E0"/>
                </a:gs>
              </a:gsLst>
              <a:lin ang="4680000" scaled="1"/>
            </a:gradFill>
          </a:ln>
          <a:effectLst>
            <a:outerShdw blurRad="317500" dist="38100" dir="8100000" sx="116000" sy="116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b="1">
              <a:solidFill>
                <a:schemeClr val="tx1"/>
              </a:solidFill>
            </a:endParaRPr>
          </a:p>
        </p:txBody>
      </p:sp>
      <p:sp>
        <p:nvSpPr>
          <p:cNvPr id="23" name="椭圆 22"/>
          <p:cNvSpPr/>
          <p:nvPr>
            <p:custDataLst>
              <p:tags r:id="rId5"/>
            </p:custDataLst>
          </p:nvPr>
        </p:nvSpPr>
        <p:spPr>
          <a:xfrm>
            <a:off x="2310765" y="2172335"/>
            <a:ext cx="468000" cy="468000"/>
          </a:xfrm>
          <a:prstGeom prst="ellipse">
            <a:avLst/>
          </a:prstGeom>
          <a:gradFill>
            <a:gsLst>
              <a:gs pos="100000">
                <a:srgbClr val="F7BD8E">
                  <a:alpha val="100000"/>
                </a:srgbClr>
              </a:gs>
              <a:gs pos="50000">
                <a:srgbClr val="C00000"/>
              </a:gs>
              <a:gs pos="100000">
                <a:schemeClr val="bg1"/>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a:t>1</a:t>
            </a:r>
            <a:endParaRPr lang="en-US" altLang="zh-CN" sz="2000" b="1"/>
          </a:p>
        </p:txBody>
      </p:sp>
      <p:sp>
        <p:nvSpPr>
          <p:cNvPr id="29" name="椭圆 28"/>
          <p:cNvSpPr/>
          <p:nvPr>
            <p:custDataLst>
              <p:tags r:id="rId6"/>
            </p:custDataLst>
          </p:nvPr>
        </p:nvSpPr>
        <p:spPr>
          <a:xfrm>
            <a:off x="2005965" y="4637405"/>
            <a:ext cx="468000" cy="468000"/>
          </a:xfrm>
          <a:prstGeom prst="ellipse">
            <a:avLst/>
          </a:prstGeom>
          <a:gradFill>
            <a:gsLst>
              <a:gs pos="100000">
                <a:srgbClr val="F7BD8E">
                  <a:alpha val="100000"/>
                </a:srgbClr>
              </a:gs>
              <a:gs pos="50000">
                <a:srgbClr val="C00000"/>
              </a:gs>
              <a:gs pos="100000">
                <a:schemeClr val="bg1"/>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a:t>3</a:t>
            </a:r>
            <a:endParaRPr lang="en-US" altLang="zh-CN" sz="2000" b="1"/>
          </a:p>
        </p:txBody>
      </p:sp>
      <p:cxnSp>
        <p:nvCxnSpPr>
          <p:cNvPr id="30" name="直接连接符 29"/>
          <p:cNvCxnSpPr/>
          <p:nvPr>
            <p:custDataLst>
              <p:tags r:id="rId7"/>
            </p:custDataLst>
          </p:nvPr>
        </p:nvCxnSpPr>
        <p:spPr>
          <a:xfrm>
            <a:off x="2886075" y="2421890"/>
            <a:ext cx="2479675"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文本框 32"/>
          <p:cNvSpPr txBox="1"/>
          <p:nvPr>
            <p:custDataLst>
              <p:tags r:id="rId8"/>
            </p:custDataLst>
          </p:nvPr>
        </p:nvSpPr>
        <p:spPr>
          <a:xfrm>
            <a:off x="673735" y="3023870"/>
            <a:ext cx="1706880" cy="845185"/>
          </a:xfrm>
          <a:prstGeom prst="rect">
            <a:avLst/>
          </a:prstGeom>
          <a:noFill/>
        </p:spPr>
        <p:txBody>
          <a:bodyPr wrap="square" rtlCol="0" anchor="t">
            <a:spAutoFit/>
          </a:bodyPr>
          <a:p>
            <a:pPr algn="ctr"/>
            <a:r>
              <a:rPr lang="zh-CN" altLang="en-US" sz="1600" b="1">
                <a:solidFill>
                  <a:schemeClr val="bg2"/>
                </a:solidFill>
                <a:latin typeface="+mn-ea"/>
                <a:sym typeface="+mn-ea"/>
              </a:rPr>
              <a:t>地区学科分析</a:t>
            </a:r>
            <a:endParaRPr lang="zh-CN" altLang="en-US" sz="1600" b="1">
              <a:solidFill>
                <a:schemeClr val="bg2"/>
              </a:solidFill>
              <a:latin typeface="+mn-ea"/>
            </a:endParaRPr>
          </a:p>
          <a:p>
            <a:pPr algn="ctr">
              <a:lnSpc>
                <a:spcPct val="150000"/>
              </a:lnSpc>
            </a:pPr>
            <a:r>
              <a:rPr lang="zh-CN" altLang="en-US" sz="1100" b="1">
                <a:solidFill>
                  <a:srgbClr val="303542"/>
                </a:solidFill>
                <a:latin typeface="+mn-ea"/>
                <a:sym typeface="+mn-ea"/>
              </a:rPr>
              <a:t>地方教育管理部门实时监测学科发展全景</a:t>
            </a:r>
            <a:endParaRPr lang="zh-CN" altLang="en-US" sz="1100" b="1">
              <a:solidFill>
                <a:srgbClr val="303542"/>
              </a:solidFill>
              <a:latin typeface="+mn-ea"/>
              <a:sym typeface="+mn-ea"/>
            </a:endParaRPr>
          </a:p>
        </p:txBody>
      </p:sp>
      <p:pic>
        <p:nvPicPr>
          <p:cNvPr id="36" name="图片 35"/>
          <p:cNvPicPr>
            <a:picLocks noChangeAspect="1"/>
          </p:cNvPicPr>
          <p:nvPr/>
        </p:nvPicPr>
        <p:blipFill>
          <a:blip r:embed="rId9"/>
          <a:stretch>
            <a:fillRect/>
          </a:stretch>
        </p:blipFill>
        <p:spPr>
          <a:xfrm>
            <a:off x="5842000" y="1508125"/>
            <a:ext cx="5789295" cy="2865755"/>
          </a:xfrm>
          <a:prstGeom prst="round1Rect">
            <a:avLst/>
          </a:prstGeom>
        </p:spPr>
      </p:pic>
      <p:sp>
        <p:nvSpPr>
          <p:cNvPr id="38" name="文本框 37"/>
          <p:cNvSpPr txBox="1"/>
          <p:nvPr>
            <p:custDataLst>
              <p:tags r:id="rId10"/>
            </p:custDataLst>
          </p:nvPr>
        </p:nvSpPr>
        <p:spPr>
          <a:xfrm>
            <a:off x="2886075" y="2115185"/>
            <a:ext cx="2289810" cy="306705"/>
          </a:xfrm>
          <a:prstGeom prst="rect">
            <a:avLst/>
          </a:prstGeom>
          <a:noFill/>
          <a:ln w="9525">
            <a:noFill/>
          </a:ln>
        </p:spPr>
        <p:txBody>
          <a:bodyPr wrap="square">
            <a:spAutoFit/>
          </a:bodyPr>
          <a:p>
            <a:pPr indent="0"/>
            <a:r>
              <a:rPr lang="zh-CN" sz="1400" b="1">
                <a:solidFill>
                  <a:srgbClr val="CA0000"/>
                </a:solidFill>
                <a:latin typeface="+mn-ea"/>
              </a:rPr>
              <a:t>热门高校分析</a:t>
            </a:r>
            <a:endParaRPr lang="zh-CN" sz="1400" b="1">
              <a:solidFill>
                <a:srgbClr val="CA0000"/>
              </a:solidFill>
              <a:latin typeface="+mn-ea"/>
            </a:endParaRPr>
          </a:p>
        </p:txBody>
      </p:sp>
      <p:sp>
        <p:nvSpPr>
          <p:cNvPr id="39" name="文本框 38"/>
          <p:cNvSpPr txBox="1"/>
          <p:nvPr>
            <p:custDataLst>
              <p:tags r:id="rId11"/>
            </p:custDataLst>
          </p:nvPr>
        </p:nvSpPr>
        <p:spPr>
          <a:xfrm>
            <a:off x="2886075" y="2421890"/>
            <a:ext cx="2870200" cy="373380"/>
          </a:xfrm>
          <a:prstGeom prst="rect">
            <a:avLst/>
          </a:prstGeom>
          <a:noFill/>
          <a:ln w="9525">
            <a:noFill/>
          </a:ln>
        </p:spPr>
        <p:txBody>
          <a:bodyPr wrap="square">
            <a:noAutofit/>
          </a:bodyPr>
          <a:p>
            <a:pPr indent="0">
              <a:lnSpc>
                <a:spcPct val="150000"/>
              </a:lnSpc>
            </a:pPr>
            <a:r>
              <a:rPr lang="zh-CN" sz="1100">
                <a:latin typeface="+mn-ea"/>
                <a:sym typeface="+mn-ea"/>
              </a:rPr>
              <a:t>分析地区热门高校的科研成果产出情况</a:t>
            </a:r>
            <a:endParaRPr lang="zh-CN" altLang="en-US" sz="1100">
              <a:latin typeface="+mn-ea"/>
              <a:sym typeface="+mn-ea"/>
            </a:endParaRPr>
          </a:p>
        </p:txBody>
      </p:sp>
      <p:sp>
        <p:nvSpPr>
          <p:cNvPr id="40" name="文本框 39"/>
          <p:cNvSpPr txBox="1"/>
          <p:nvPr>
            <p:custDataLst>
              <p:tags r:id="rId12"/>
            </p:custDataLst>
          </p:nvPr>
        </p:nvSpPr>
        <p:spPr>
          <a:xfrm>
            <a:off x="2654935" y="4535805"/>
            <a:ext cx="2289810" cy="306705"/>
          </a:xfrm>
          <a:prstGeom prst="rect">
            <a:avLst/>
          </a:prstGeom>
          <a:noFill/>
          <a:ln w="9525">
            <a:noFill/>
          </a:ln>
        </p:spPr>
        <p:txBody>
          <a:bodyPr wrap="square">
            <a:spAutoFit/>
          </a:bodyPr>
          <a:p>
            <a:pPr indent="0"/>
            <a:r>
              <a:rPr lang="zh-CN" sz="1400" b="1">
                <a:solidFill>
                  <a:srgbClr val="CA0000"/>
                </a:solidFill>
                <a:latin typeface="+mn-ea"/>
              </a:rPr>
              <a:t>热门学者分析</a:t>
            </a:r>
            <a:endParaRPr lang="zh-CN" sz="1400" b="1">
              <a:solidFill>
                <a:srgbClr val="CA0000"/>
              </a:solidFill>
              <a:latin typeface="+mn-ea"/>
            </a:endParaRPr>
          </a:p>
        </p:txBody>
      </p:sp>
      <p:sp>
        <p:nvSpPr>
          <p:cNvPr id="41" name="文本框 40"/>
          <p:cNvSpPr txBox="1"/>
          <p:nvPr>
            <p:custDataLst>
              <p:tags r:id="rId13"/>
            </p:custDataLst>
          </p:nvPr>
        </p:nvSpPr>
        <p:spPr>
          <a:xfrm>
            <a:off x="2609215" y="4804410"/>
            <a:ext cx="2817495" cy="337185"/>
          </a:xfrm>
          <a:prstGeom prst="rect">
            <a:avLst/>
          </a:prstGeom>
          <a:noFill/>
          <a:ln w="9525">
            <a:noFill/>
          </a:ln>
        </p:spPr>
        <p:txBody>
          <a:bodyPr wrap="square">
            <a:noAutofit/>
          </a:bodyPr>
          <a:p>
            <a:pPr indent="0">
              <a:lnSpc>
                <a:spcPct val="150000"/>
              </a:lnSpc>
            </a:pPr>
            <a:r>
              <a:rPr lang="zh-CN" sz="1000">
                <a:latin typeface="+mn-ea"/>
                <a:sym typeface="+mn-ea"/>
              </a:rPr>
              <a:t>分析地区热门学者的科研成果产出情况</a:t>
            </a:r>
            <a:endParaRPr lang="zh-CN" altLang="en-US" sz="1000">
              <a:latin typeface="+mn-ea"/>
              <a:sym typeface="+mn-ea"/>
            </a:endParaRPr>
          </a:p>
        </p:txBody>
      </p:sp>
      <p:sp>
        <p:nvSpPr>
          <p:cNvPr id="3" name="文本框 2"/>
          <p:cNvSpPr txBox="1"/>
          <p:nvPr>
            <p:custDataLst>
              <p:tags r:id="rId14"/>
            </p:custDataLst>
          </p:nvPr>
        </p:nvSpPr>
        <p:spPr>
          <a:xfrm>
            <a:off x="3236595" y="3179445"/>
            <a:ext cx="2289810" cy="306705"/>
          </a:xfrm>
          <a:prstGeom prst="rect">
            <a:avLst/>
          </a:prstGeom>
          <a:noFill/>
          <a:ln w="9525">
            <a:noFill/>
          </a:ln>
        </p:spPr>
        <p:txBody>
          <a:bodyPr wrap="square">
            <a:spAutoFit/>
          </a:bodyPr>
          <a:p>
            <a:pPr indent="0"/>
            <a:r>
              <a:rPr lang="zh-CN" sz="1400" b="1">
                <a:solidFill>
                  <a:srgbClr val="CA0000"/>
                </a:solidFill>
                <a:latin typeface="+mn-ea"/>
                <a:cs typeface="+mn-ea"/>
              </a:rPr>
              <a:t>顶刊/权威刊成果统计</a:t>
            </a:r>
            <a:endParaRPr lang="zh-CN" altLang="en-US" sz="1400" b="1">
              <a:solidFill>
                <a:srgbClr val="CA0000"/>
              </a:solidFill>
              <a:latin typeface="+mn-ea"/>
              <a:cs typeface="+mn-ea"/>
            </a:endParaRPr>
          </a:p>
        </p:txBody>
      </p:sp>
      <p:sp>
        <p:nvSpPr>
          <p:cNvPr id="4" name="文本框 3"/>
          <p:cNvSpPr txBox="1"/>
          <p:nvPr>
            <p:custDataLst>
              <p:tags r:id="rId15"/>
            </p:custDataLst>
          </p:nvPr>
        </p:nvSpPr>
        <p:spPr>
          <a:xfrm>
            <a:off x="3236595" y="3486150"/>
            <a:ext cx="2643505" cy="553085"/>
          </a:xfrm>
          <a:prstGeom prst="rect">
            <a:avLst/>
          </a:prstGeom>
          <a:noFill/>
          <a:ln w="9525">
            <a:noFill/>
          </a:ln>
        </p:spPr>
        <p:txBody>
          <a:bodyPr wrap="square">
            <a:spAutoFit/>
          </a:bodyPr>
          <a:p>
            <a:pPr indent="0">
              <a:lnSpc>
                <a:spcPct val="150000"/>
              </a:lnSpc>
            </a:pPr>
            <a:r>
              <a:rPr lang="zh-CN" sz="1000">
                <a:latin typeface="+mn-ea"/>
                <a:cs typeface="+mn-ea"/>
              </a:rPr>
              <a:t>对综合类、</a:t>
            </a:r>
            <a:r>
              <a:rPr lang="zh-CN" altLang="en-US" sz="1000" dirty="0" smtClean="0">
                <a:latin typeface="+mn-ea"/>
                <a:cs typeface="+mn-ea"/>
                <a:sym typeface="+mn-ea"/>
              </a:rPr>
              <a:t>学科类</a:t>
            </a:r>
            <a:r>
              <a:rPr lang="zh-CN" sz="1000">
                <a:latin typeface="+mn-ea"/>
                <a:cs typeface="+mn-ea"/>
                <a:sym typeface="+mn-ea"/>
              </a:rPr>
              <a:t>、</a:t>
            </a:r>
            <a:r>
              <a:rPr lang="zh-CN" sz="1000">
                <a:latin typeface="+mn-ea"/>
                <a:cs typeface="+mn-ea"/>
              </a:rPr>
              <a:t>机构认定的、定制配置的中外顶刊/权威刊发文进行专项统计分析</a:t>
            </a:r>
            <a:endParaRPr lang="zh-CN" altLang="en-US" sz="1000">
              <a:latin typeface="+mn-ea"/>
              <a:cs typeface="+mn-ea"/>
            </a:endParaRPr>
          </a:p>
        </p:txBody>
      </p:sp>
      <p:sp>
        <p:nvSpPr>
          <p:cNvPr id="5" name="椭圆 4"/>
          <p:cNvSpPr/>
          <p:nvPr>
            <p:custDataLst>
              <p:tags r:id="rId16"/>
            </p:custDataLst>
          </p:nvPr>
        </p:nvSpPr>
        <p:spPr>
          <a:xfrm>
            <a:off x="2772410" y="3272155"/>
            <a:ext cx="468000" cy="468000"/>
          </a:xfrm>
          <a:prstGeom prst="ellipse">
            <a:avLst/>
          </a:prstGeom>
          <a:gradFill>
            <a:gsLst>
              <a:gs pos="100000">
                <a:srgbClr val="F7BD8E">
                  <a:alpha val="100000"/>
                </a:srgbClr>
              </a:gs>
              <a:gs pos="50000">
                <a:srgbClr val="C00000"/>
              </a:gs>
              <a:gs pos="100000">
                <a:schemeClr val="bg1"/>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a:t>2</a:t>
            </a:r>
            <a:endParaRPr lang="en-US" altLang="zh-CN" sz="2000" b="1"/>
          </a:p>
        </p:txBody>
      </p:sp>
      <p:pic>
        <p:nvPicPr>
          <p:cNvPr id="9" name="图片 8"/>
          <p:cNvPicPr>
            <a:picLocks noChangeAspect="1"/>
          </p:cNvPicPr>
          <p:nvPr/>
        </p:nvPicPr>
        <p:blipFill>
          <a:blip r:embed="rId17"/>
          <a:stretch>
            <a:fillRect/>
          </a:stretch>
        </p:blipFill>
        <p:spPr>
          <a:xfrm>
            <a:off x="5918835" y="1997710"/>
            <a:ext cx="5712460" cy="3004820"/>
          </a:xfrm>
          <a:prstGeom prst="round1Rect">
            <a:avLst/>
          </a:prstGeom>
          <a:effectLst>
            <a:outerShdw blurRad="330200" dist="38100" dir="8100000" algn="tr" rotWithShape="0">
              <a:srgbClr val="303542">
                <a:alpha val="22000"/>
              </a:srgbClr>
            </a:outerShdw>
          </a:effectLst>
        </p:spPr>
      </p:pic>
      <p:pic>
        <p:nvPicPr>
          <p:cNvPr id="13" name="图片 12"/>
          <p:cNvPicPr>
            <a:picLocks noChangeAspect="1"/>
          </p:cNvPicPr>
          <p:nvPr>
            <p:custDataLst>
              <p:tags r:id="rId18"/>
            </p:custDataLst>
          </p:nvPr>
        </p:nvPicPr>
        <p:blipFill>
          <a:blip r:embed="rId19"/>
          <a:stretch>
            <a:fillRect/>
          </a:stretch>
        </p:blipFill>
        <p:spPr>
          <a:xfrm>
            <a:off x="6096635" y="2573655"/>
            <a:ext cx="5786755" cy="3185160"/>
          </a:xfrm>
          <a:prstGeom prst="round1Rect">
            <a:avLst/>
          </a:prstGeom>
          <a:effectLst>
            <a:outerShdw blurRad="190500" dist="38100" dir="10800000" algn="r" rotWithShape="0">
              <a:srgbClr val="303542">
                <a:alpha val="24000"/>
              </a:srgbClr>
            </a:outerShdw>
          </a:effectLst>
        </p:spPr>
      </p:pic>
      <p:sp>
        <p:nvSpPr>
          <p:cNvPr id="14" name="文本框 13"/>
          <p:cNvSpPr txBox="1"/>
          <p:nvPr/>
        </p:nvSpPr>
        <p:spPr>
          <a:xfrm>
            <a:off x="523875" y="177165"/>
            <a:ext cx="10868025" cy="829945"/>
          </a:xfrm>
          <a:prstGeom prst="rect">
            <a:avLst/>
          </a:prstGeom>
          <a:noFill/>
          <a:ln>
            <a:noFill/>
          </a:ln>
        </p:spPr>
        <p:txBody>
          <a:bodyPr wrap="square" rtlCol="0">
            <a:spAutoFit/>
          </a:bodyPr>
          <a:p>
            <a:r>
              <a:rPr lang="en-US" altLang="zh-CN" sz="4800" b="1">
                <a:ln w="12700">
                  <a:solidFill>
                    <a:schemeClr val="bg2">
                      <a:lumMod val="65000"/>
                      <a:alpha val="41000"/>
                    </a:schemeClr>
                  </a:solidFill>
                  <a:prstDash val="solid"/>
                </a:ln>
                <a:solidFill>
                  <a:schemeClr val="bg1">
                    <a:alpha val="35000"/>
                  </a:schemeClr>
                </a:solidFill>
                <a:effectLst/>
                <a:latin typeface="Arial" panose="020B0604020202020204" pitchFamily="34" charset="0"/>
                <a:ea typeface="阿里巴巴普惠体 M" panose="00020600040101010101" charset="-122"/>
                <a:cs typeface="Arial" panose="020B0604020202020204" pitchFamily="34" charset="0"/>
              </a:rPr>
              <a:t>CORE FUNCTION</a:t>
            </a:r>
            <a:endParaRPr lang="en-US" altLang="zh-CN" sz="4800" b="1">
              <a:ln w="12700">
                <a:solidFill>
                  <a:schemeClr val="bg2">
                    <a:lumMod val="65000"/>
                    <a:alpha val="41000"/>
                  </a:schemeClr>
                </a:solidFill>
                <a:prstDash val="solid"/>
              </a:ln>
              <a:solidFill>
                <a:schemeClr val="bg1">
                  <a:alpha val="35000"/>
                </a:schemeClr>
              </a:solidFill>
              <a:effectLst/>
              <a:latin typeface="Arial" panose="020B0604020202020204" pitchFamily="34" charset="0"/>
              <a:ea typeface="阿里巴巴普惠体 M" panose="00020600040101010101" charset="-122"/>
              <a:cs typeface="Arial" panose="020B0604020202020204" pitchFamily="34" charset="0"/>
            </a:endParaRPr>
          </a:p>
        </p:txBody>
      </p:sp>
      <p:sp>
        <p:nvSpPr>
          <p:cNvPr id="6" name="文本框 5"/>
          <p:cNvSpPr txBox="1"/>
          <p:nvPr/>
        </p:nvSpPr>
        <p:spPr>
          <a:xfrm>
            <a:off x="1152525" y="332105"/>
            <a:ext cx="1616710" cy="521970"/>
          </a:xfrm>
          <a:prstGeom prst="rect">
            <a:avLst/>
          </a:prstGeom>
          <a:noFill/>
        </p:spPr>
        <p:txBody>
          <a:bodyPr wrap="square" rtlCol="0">
            <a:spAutoFit/>
          </a:bodyPr>
          <a:p>
            <a:r>
              <a:rPr lang="zh-CN" altLang="en-US" sz="2800" b="1">
                <a:sym typeface="+mn-ea"/>
              </a:rPr>
              <a:t>核心功能</a:t>
            </a:r>
            <a:endParaRPr lang="zh-CN" altLang="en-US" sz="2800" b="1">
              <a:sym typeface="+mn-ea"/>
            </a:endParaRPr>
          </a:p>
        </p:txBody>
      </p:sp>
      <p:sp>
        <p:nvSpPr>
          <p:cNvPr id="20" name="椭圆 19"/>
          <p:cNvSpPr/>
          <p:nvPr/>
        </p:nvSpPr>
        <p:spPr>
          <a:xfrm>
            <a:off x="641985" y="394335"/>
            <a:ext cx="396000" cy="396000"/>
          </a:xfrm>
          <a:prstGeom prst="ellipse">
            <a:avLst/>
          </a:prstGeom>
          <a:gradFill>
            <a:gsLst>
              <a:gs pos="100000">
                <a:schemeClr val="bg2">
                  <a:lumMod val="95000"/>
                </a:schemeClr>
              </a:gs>
              <a:gs pos="84000">
                <a:schemeClr val="bg2">
                  <a:lumMod val="95000"/>
                </a:schemeClr>
              </a:gs>
              <a:gs pos="50000">
                <a:srgbClr val="C00000"/>
              </a:gs>
            </a:gsLst>
            <a:lin ang="2700000" scaled="0"/>
          </a:gradFill>
          <a:ln w="28575">
            <a:gradFill>
              <a:gsLst>
                <a:gs pos="20000">
                  <a:schemeClr val="tx2">
                    <a:lumMod val="10000"/>
                    <a:lumOff val="90000"/>
                  </a:schemeClr>
                </a:gs>
                <a:gs pos="57000">
                  <a:srgbClr val="C00000"/>
                </a:gs>
              </a:gsLst>
              <a:lin ang="468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000" b="1"/>
          </a:p>
        </p:txBody>
      </p:sp>
      <p:cxnSp>
        <p:nvCxnSpPr>
          <p:cNvPr id="16" name="直接连接符 15"/>
          <p:cNvCxnSpPr/>
          <p:nvPr>
            <p:custDataLst>
              <p:tags r:id="rId20"/>
            </p:custDataLst>
          </p:nvPr>
        </p:nvCxnSpPr>
        <p:spPr>
          <a:xfrm>
            <a:off x="3310255" y="3509010"/>
            <a:ext cx="2479675"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21"/>
            </p:custDataLst>
          </p:nvPr>
        </p:nvCxnSpPr>
        <p:spPr>
          <a:xfrm>
            <a:off x="2654935" y="4842510"/>
            <a:ext cx="2479675"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2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8996045" y="2783205"/>
            <a:ext cx="1980000" cy="1980000"/>
          </a:xfrm>
          <a:prstGeom prst="rect">
            <a:avLst/>
          </a:prstGeom>
          <a:solidFill>
            <a:srgbClr val="C0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6448425" y="2783205"/>
            <a:ext cx="1980000" cy="198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3855085" y="2783205"/>
            <a:ext cx="1980000" cy="1980000"/>
          </a:xfrm>
          <a:prstGeom prst="rect">
            <a:avLst/>
          </a:prstGeom>
          <a:solidFill>
            <a:srgbClr val="C0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261110" y="2783205"/>
            <a:ext cx="1980000" cy="1980000"/>
          </a:xfrm>
          <a:prstGeom prst="rect">
            <a:avLst/>
          </a:prstGeom>
          <a:solidFill>
            <a:srgbClr val="C0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页脚占位符 2"/>
          <p:cNvSpPr>
            <a:spLocks noGrp="1"/>
          </p:cNvSpPr>
          <p:nvPr>
            <p:ph type="ftr" sz="quarter" idx="11"/>
          </p:nvPr>
        </p:nvSpPr>
        <p:spPr/>
        <p:txBody>
          <a:bodyPr/>
          <a:p>
            <a:r>
              <a:rPr lang="en-US" altLang="zh-CN" dirty="0"/>
              <a:t>12</a:t>
            </a:r>
            <a:endParaRPr lang="en-US" altLang="zh-CN" dirty="0"/>
          </a:p>
        </p:txBody>
      </p:sp>
      <p:sp>
        <p:nvSpPr>
          <p:cNvPr id="18" name="文本框 17"/>
          <p:cNvSpPr txBox="1"/>
          <p:nvPr>
            <p:custDataLst>
              <p:tags r:id="rId1"/>
            </p:custDataLst>
          </p:nvPr>
        </p:nvSpPr>
        <p:spPr>
          <a:xfrm>
            <a:off x="1489075" y="3072765"/>
            <a:ext cx="995680" cy="337185"/>
          </a:xfrm>
          <a:prstGeom prst="rect">
            <a:avLst/>
          </a:prstGeom>
          <a:noFill/>
        </p:spPr>
        <p:txBody>
          <a:bodyPr wrap="none" rtlCol="0" anchor="t">
            <a:spAutoFit/>
          </a:bodyPr>
          <a:p>
            <a:r>
              <a:rPr lang="zh-CN" altLang="en-US" sz="1600" b="1">
                <a:solidFill>
                  <a:schemeClr val="bg2"/>
                </a:solidFill>
                <a:sym typeface="+mn-ea"/>
              </a:rPr>
              <a:t>产品简介</a:t>
            </a:r>
            <a:endParaRPr lang="zh-CN" altLang="en-US" sz="1600" b="1">
              <a:solidFill>
                <a:schemeClr val="bg2"/>
              </a:solidFill>
              <a:sym typeface="+mn-ea"/>
            </a:endParaRPr>
          </a:p>
        </p:txBody>
      </p:sp>
      <p:sp>
        <p:nvSpPr>
          <p:cNvPr id="21" name="文本框 20"/>
          <p:cNvSpPr txBox="1"/>
          <p:nvPr>
            <p:custDataLst>
              <p:tags r:id="rId2"/>
            </p:custDataLst>
          </p:nvPr>
        </p:nvSpPr>
        <p:spPr>
          <a:xfrm>
            <a:off x="4133215" y="3072765"/>
            <a:ext cx="995680" cy="337185"/>
          </a:xfrm>
          <a:prstGeom prst="rect">
            <a:avLst/>
          </a:prstGeom>
          <a:noFill/>
        </p:spPr>
        <p:txBody>
          <a:bodyPr wrap="none" rtlCol="0" anchor="t">
            <a:spAutoFit/>
          </a:bodyPr>
          <a:p>
            <a:r>
              <a:rPr lang="zh-CN" altLang="en-US" sz="1600" b="1">
                <a:solidFill>
                  <a:schemeClr val="bg2"/>
                </a:solidFill>
                <a:sym typeface="+mn-ea"/>
              </a:rPr>
              <a:t>核心功能</a:t>
            </a:r>
            <a:endParaRPr lang="zh-CN" altLang="en-US" sz="2000" b="1">
              <a:sym typeface="+mn-ea"/>
            </a:endParaRPr>
          </a:p>
        </p:txBody>
      </p:sp>
      <p:sp>
        <p:nvSpPr>
          <p:cNvPr id="56" name="文本框 55"/>
          <p:cNvSpPr txBox="1"/>
          <p:nvPr>
            <p:custDataLst>
              <p:tags r:id="rId3"/>
            </p:custDataLst>
          </p:nvPr>
        </p:nvSpPr>
        <p:spPr>
          <a:xfrm>
            <a:off x="1444625" y="3427730"/>
            <a:ext cx="1781810" cy="275590"/>
          </a:xfrm>
          <a:prstGeom prst="rect">
            <a:avLst/>
          </a:prstGeom>
          <a:noFill/>
        </p:spPr>
        <p:txBody>
          <a:bodyPr wrap="square" rtlCol="0" anchor="t">
            <a:spAutoFit/>
          </a:bodyPr>
          <a:p>
            <a:pPr algn="ctr"/>
            <a:r>
              <a:rPr lang="zh-CN" altLang="en-US" sz="1200" b="1">
                <a:solidFill>
                  <a:schemeClr val="bg2"/>
                </a:solidFill>
                <a:cs typeface="+mn-lt"/>
              </a:rPr>
              <a:t>Product introduction</a:t>
            </a:r>
            <a:endParaRPr lang="zh-CN" altLang="en-US" sz="1200" b="1">
              <a:solidFill>
                <a:schemeClr val="bg2"/>
              </a:solidFill>
              <a:cs typeface="+mn-lt"/>
            </a:endParaRPr>
          </a:p>
        </p:txBody>
      </p:sp>
      <p:sp>
        <p:nvSpPr>
          <p:cNvPr id="57" name="文本框 56"/>
          <p:cNvSpPr txBox="1"/>
          <p:nvPr>
            <p:custDataLst>
              <p:tags r:id="rId4"/>
            </p:custDataLst>
          </p:nvPr>
        </p:nvSpPr>
        <p:spPr>
          <a:xfrm>
            <a:off x="4115435" y="3427730"/>
            <a:ext cx="1253490" cy="275590"/>
          </a:xfrm>
          <a:prstGeom prst="rect">
            <a:avLst/>
          </a:prstGeom>
          <a:noFill/>
        </p:spPr>
        <p:txBody>
          <a:bodyPr wrap="square" rtlCol="0" anchor="t">
            <a:spAutoFit/>
          </a:bodyPr>
          <a:p>
            <a:pPr algn="ctr"/>
            <a:r>
              <a:rPr lang="en-US" altLang="zh-CN" sz="1200" b="1">
                <a:solidFill>
                  <a:schemeClr val="bg2"/>
                </a:solidFill>
                <a:latin typeface="Arial" panose="020B0604020202020204" pitchFamily="34" charset="0"/>
                <a:cs typeface="Arial" panose="020B0604020202020204" pitchFamily="34" charset="0"/>
                <a:sym typeface="+mn-ea"/>
              </a:rPr>
              <a:t>Core</a:t>
            </a:r>
            <a:r>
              <a:rPr lang="zh-CN" altLang="en-US" sz="1200" b="1">
                <a:solidFill>
                  <a:schemeClr val="bg2"/>
                </a:solidFill>
                <a:latin typeface="Arial" panose="020B0604020202020204" pitchFamily="34" charset="0"/>
                <a:cs typeface="Arial" panose="020B0604020202020204" pitchFamily="34" charset="0"/>
              </a:rPr>
              <a:t>  function</a:t>
            </a:r>
            <a:endParaRPr lang="zh-CN" altLang="en-US" sz="1200" b="1">
              <a:solidFill>
                <a:schemeClr val="bg2"/>
              </a:solidFill>
              <a:latin typeface="Arial" panose="020B0604020202020204" pitchFamily="34" charset="0"/>
              <a:cs typeface="Arial" panose="020B0604020202020204" pitchFamily="34" charset="0"/>
            </a:endParaRPr>
          </a:p>
        </p:txBody>
      </p:sp>
      <p:sp>
        <p:nvSpPr>
          <p:cNvPr id="83" name="文本框 82"/>
          <p:cNvSpPr txBox="1"/>
          <p:nvPr>
            <p:custDataLst>
              <p:tags r:id="rId5"/>
            </p:custDataLst>
          </p:nvPr>
        </p:nvSpPr>
        <p:spPr>
          <a:xfrm>
            <a:off x="6704965" y="3072765"/>
            <a:ext cx="1209040" cy="425450"/>
          </a:xfrm>
          <a:prstGeom prst="rect">
            <a:avLst/>
          </a:prstGeom>
          <a:noFill/>
        </p:spPr>
        <p:txBody>
          <a:bodyPr wrap="none" rtlCol="0" anchor="t">
            <a:noAutofit/>
          </a:bodyPr>
          <a:p>
            <a:pPr algn="l">
              <a:buClrTx/>
              <a:buSzTx/>
              <a:buFontTx/>
            </a:pPr>
            <a:r>
              <a:rPr lang="zh-CN" altLang="en-US" sz="1600" b="1">
                <a:solidFill>
                  <a:schemeClr val="bg2"/>
                </a:solidFill>
                <a:sym typeface="+mn-ea"/>
              </a:rPr>
              <a:t>应用场景</a:t>
            </a:r>
            <a:endParaRPr lang="zh-CN" altLang="en-US" sz="1600" b="1">
              <a:solidFill>
                <a:schemeClr val="bg2"/>
              </a:solidFill>
              <a:sym typeface="+mn-ea"/>
            </a:endParaRPr>
          </a:p>
        </p:txBody>
      </p:sp>
      <p:sp>
        <p:nvSpPr>
          <p:cNvPr id="84" name="文本框 83"/>
          <p:cNvSpPr txBox="1"/>
          <p:nvPr>
            <p:custDataLst>
              <p:tags r:id="rId6"/>
            </p:custDataLst>
          </p:nvPr>
        </p:nvSpPr>
        <p:spPr>
          <a:xfrm>
            <a:off x="6547485" y="3409950"/>
            <a:ext cx="2061210" cy="293370"/>
          </a:xfrm>
          <a:prstGeom prst="rect">
            <a:avLst/>
          </a:prstGeom>
          <a:noFill/>
        </p:spPr>
        <p:txBody>
          <a:bodyPr wrap="square" rtlCol="0" anchor="t">
            <a:noAutofit/>
          </a:bodyPr>
          <a:p>
            <a:pPr algn="ctr"/>
            <a:r>
              <a:rPr lang="en-US" altLang="zh-CN" sz="1200" b="1">
                <a:solidFill>
                  <a:schemeClr val="bg2"/>
                </a:solidFill>
                <a:latin typeface="Arial" panose="020B0604020202020204" pitchFamily="34" charset="0"/>
                <a:cs typeface="Arial" panose="020B0604020202020204" pitchFamily="34" charset="0"/>
              </a:rPr>
              <a:t>Application </a:t>
            </a:r>
            <a:r>
              <a:rPr lang="en-US" altLang="zh-CN" sz="1200" b="1">
                <a:solidFill>
                  <a:schemeClr val="bg2"/>
                </a:solidFill>
                <a:latin typeface="Arial" panose="020B0604020202020204" pitchFamily="34" charset="0"/>
                <a:cs typeface="Arial" panose="020B0604020202020204" pitchFamily="34" charset="0"/>
                <a:sym typeface="+mn-ea"/>
              </a:rPr>
              <a:t>scenario</a:t>
            </a:r>
            <a:r>
              <a:rPr lang="zh-CN" altLang="en-US" sz="1200" b="1">
                <a:solidFill>
                  <a:schemeClr val="bg2"/>
                </a:solidFill>
                <a:latin typeface="+mj-lt"/>
                <a:cs typeface="+mj-lt"/>
                <a:sym typeface="+mn-ea"/>
              </a:rPr>
              <a:t>s</a:t>
            </a:r>
            <a:endParaRPr lang="zh-CN" altLang="en-US" sz="1200" b="1">
              <a:solidFill>
                <a:schemeClr val="bg2"/>
              </a:solidFill>
              <a:latin typeface="+mj-lt"/>
              <a:cs typeface="+mj-lt"/>
              <a:sym typeface="+mn-ea"/>
            </a:endParaRPr>
          </a:p>
        </p:txBody>
      </p:sp>
      <p:sp>
        <p:nvSpPr>
          <p:cNvPr id="59" name="文本框 58"/>
          <p:cNvSpPr txBox="1"/>
          <p:nvPr>
            <p:custDataLst>
              <p:tags r:id="rId7"/>
            </p:custDataLst>
          </p:nvPr>
        </p:nvSpPr>
        <p:spPr>
          <a:xfrm>
            <a:off x="9249410" y="3072765"/>
            <a:ext cx="995680" cy="337185"/>
          </a:xfrm>
          <a:prstGeom prst="rect">
            <a:avLst/>
          </a:prstGeom>
          <a:noFill/>
        </p:spPr>
        <p:txBody>
          <a:bodyPr wrap="none" rtlCol="0" anchor="t">
            <a:spAutoFit/>
          </a:bodyPr>
          <a:p>
            <a:r>
              <a:rPr lang="zh-CN" altLang="en-US" sz="1600" b="1">
                <a:solidFill>
                  <a:schemeClr val="bg2"/>
                </a:solidFill>
                <a:sym typeface="+mn-ea"/>
              </a:rPr>
              <a:t>产品优势</a:t>
            </a:r>
            <a:endParaRPr lang="zh-CN" altLang="en-US" sz="1600" b="1">
              <a:solidFill>
                <a:schemeClr val="bg2"/>
              </a:solidFill>
              <a:sym typeface="+mn-ea"/>
            </a:endParaRPr>
          </a:p>
        </p:txBody>
      </p:sp>
      <p:sp>
        <p:nvSpPr>
          <p:cNvPr id="60" name="文本框 59"/>
          <p:cNvSpPr txBox="1"/>
          <p:nvPr>
            <p:custDataLst>
              <p:tags r:id="rId8"/>
            </p:custDataLst>
          </p:nvPr>
        </p:nvSpPr>
        <p:spPr>
          <a:xfrm>
            <a:off x="9249410" y="3392170"/>
            <a:ext cx="1697990" cy="275590"/>
          </a:xfrm>
          <a:prstGeom prst="rect">
            <a:avLst/>
          </a:prstGeom>
          <a:noFill/>
        </p:spPr>
        <p:txBody>
          <a:bodyPr wrap="square" rtlCol="0" anchor="t">
            <a:spAutoFit/>
          </a:bodyPr>
          <a:p>
            <a:pPr algn="ctr"/>
            <a:r>
              <a:rPr lang="zh-CN" altLang="en-US" sz="1200" b="1">
                <a:solidFill>
                  <a:schemeClr val="bg2"/>
                </a:solidFill>
                <a:latin typeface="Arial" panose="020B0604020202020204" pitchFamily="34" charset="0"/>
                <a:cs typeface="Arial" panose="020B0604020202020204" pitchFamily="34" charset="0"/>
                <a:sym typeface="+mn-ea"/>
              </a:rPr>
              <a:t>Product</a:t>
            </a:r>
            <a:r>
              <a:rPr lang="en-US" altLang="zh-CN" sz="1200" b="1">
                <a:solidFill>
                  <a:schemeClr val="bg2"/>
                </a:solidFill>
                <a:latin typeface="Arial" panose="020B0604020202020204" pitchFamily="34" charset="0"/>
                <a:cs typeface="Arial" panose="020B0604020202020204" pitchFamily="34" charset="0"/>
                <a:sym typeface="+mn-ea"/>
              </a:rPr>
              <a:t> </a:t>
            </a:r>
            <a:r>
              <a:rPr lang="zh-CN" altLang="en-US" sz="1200" b="1">
                <a:solidFill>
                  <a:schemeClr val="bg2"/>
                </a:solidFill>
                <a:latin typeface="Arial" panose="020B0604020202020204" pitchFamily="34" charset="0"/>
                <a:cs typeface="Arial" panose="020B0604020202020204" pitchFamily="34" charset="0"/>
                <a:sym typeface="+mn-ea"/>
              </a:rPr>
              <a:t>advantages</a:t>
            </a:r>
            <a:endParaRPr lang="zh-CN" altLang="en-US" sz="1200" b="1">
              <a:solidFill>
                <a:schemeClr val="bg2"/>
              </a:solidFill>
              <a:latin typeface="Arial" panose="020B0604020202020204" pitchFamily="34" charset="0"/>
              <a:cs typeface="Arial" panose="020B0604020202020204" pitchFamily="34" charset="0"/>
              <a:sym typeface="+mn-ea"/>
            </a:endParaRPr>
          </a:p>
        </p:txBody>
      </p:sp>
      <p:sp>
        <p:nvSpPr>
          <p:cNvPr id="7" name="文本框 6"/>
          <p:cNvSpPr txBox="1"/>
          <p:nvPr/>
        </p:nvSpPr>
        <p:spPr>
          <a:xfrm>
            <a:off x="1040130" y="462280"/>
            <a:ext cx="5775325" cy="1322070"/>
          </a:xfrm>
          <a:prstGeom prst="rect">
            <a:avLst/>
          </a:prstGeom>
          <a:noFill/>
          <a:ln>
            <a:noFill/>
          </a:ln>
        </p:spPr>
        <p:txBody>
          <a:bodyPr wrap="square" rtlCol="0">
            <a:spAutoFit/>
          </a:bodyPr>
          <a:p>
            <a:r>
              <a:rPr lang="en-US" altLang="zh-CN" sz="8000" b="1">
                <a:ln w="12700">
                  <a:solidFill>
                    <a:schemeClr val="bg2">
                      <a:lumMod val="65000"/>
                    </a:schemeClr>
                  </a:solidFill>
                  <a:prstDash val="solid"/>
                </a:ln>
                <a:solidFill>
                  <a:schemeClr val="bg1">
                    <a:alpha val="85000"/>
                  </a:schemeClr>
                </a:solidFill>
                <a:effectLst/>
                <a:latin typeface="Arial" panose="020B0604020202020204" pitchFamily="34" charset="0"/>
                <a:ea typeface="阿里巴巴普惠体 M" panose="00020600040101010101" charset="-122"/>
                <a:cs typeface="Arial" panose="020B0604020202020204" pitchFamily="34" charset="0"/>
              </a:rPr>
              <a:t>CONTENTS</a:t>
            </a:r>
            <a:endParaRPr lang="en-US" altLang="zh-CN" sz="8000" b="1">
              <a:ln w="12700">
                <a:solidFill>
                  <a:schemeClr val="bg2">
                    <a:lumMod val="65000"/>
                  </a:schemeClr>
                </a:solidFill>
                <a:prstDash val="solid"/>
              </a:ln>
              <a:solidFill>
                <a:schemeClr val="bg1">
                  <a:alpha val="85000"/>
                </a:schemeClr>
              </a:solidFill>
              <a:effectLst/>
              <a:latin typeface="Arial" panose="020B0604020202020204" pitchFamily="34" charset="0"/>
              <a:ea typeface="阿里巴巴普惠体 M" panose="00020600040101010101" charset="-122"/>
              <a:cs typeface="Arial" panose="020B0604020202020204" pitchFamily="34" charset="0"/>
            </a:endParaRPr>
          </a:p>
        </p:txBody>
      </p:sp>
      <p:sp>
        <p:nvSpPr>
          <p:cNvPr id="8" name="文本框 7"/>
          <p:cNvSpPr txBox="1"/>
          <p:nvPr/>
        </p:nvSpPr>
        <p:spPr>
          <a:xfrm>
            <a:off x="1135380" y="1722120"/>
            <a:ext cx="1332230" cy="706755"/>
          </a:xfrm>
          <a:prstGeom prst="rect">
            <a:avLst/>
          </a:prstGeom>
          <a:noFill/>
        </p:spPr>
        <p:txBody>
          <a:bodyPr wrap="square" rtlCol="0">
            <a:spAutoFit/>
          </a:bodyPr>
          <a:p>
            <a:r>
              <a:rPr lang="zh-CN" altLang="en-US" sz="4000" b="1"/>
              <a:t>目录</a:t>
            </a:r>
            <a:endParaRPr lang="zh-CN" altLang="en-US" sz="4000" b="1"/>
          </a:p>
        </p:txBody>
      </p:sp>
      <p:sp>
        <p:nvSpPr>
          <p:cNvPr id="16" name="文本框 15"/>
          <p:cNvSpPr txBox="1"/>
          <p:nvPr/>
        </p:nvSpPr>
        <p:spPr>
          <a:xfrm>
            <a:off x="2184400" y="3854450"/>
            <a:ext cx="1222375" cy="922020"/>
          </a:xfrm>
          <a:prstGeom prst="rect">
            <a:avLst/>
          </a:prstGeom>
          <a:noFill/>
        </p:spPr>
        <p:txBody>
          <a:bodyPr wrap="square" rtlCol="0">
            <a:spAutoFit/>
          </a:bodyPr>
          <a:p>
            <a:r>
              <a:rPr lang="en-US" altLang="zh-CN" sz="5400">
                <a:solidFill>
                  <a:schemeClr val="bg1">
                    <a:alpha val="70000"/>
                  </a:schemeClr>
                </a:solidFill>
                <a:latin typeface="微软雅黑" panose="020B0503020204020204" charset="-122"/>
                <a:ea typeface="微软雅黑" panose="020B0503020204020204" charset="-122"/>
              </a:rPr>
              <a:t>01</a:t>
            </a:r>
            <a:endParaRPr lang="en-US" altLang="zh-CN" sz="5400">
              <a:solidFill>
                <a:schemeClr val="bg1">
                  <a:alpha val="70000"/>
                </a:schemeClr>
              </a:solidFill>
              <a:latin typeface="微软雅黑" panose="020B0503020204020204" charset="-122"/>
              <a:ea typeface="微软雅黑" panose="020B0503020204020204" charset="-122"/>
            </a:endParaRPr>
          </a:p>
        </p:txBody>
      </p:sp>
      <p:sp>
        <p:nvSpPr>
          <p:cNvPr id="17" name="文本框 16"/>
          <p:cNvSpPr txBox="1"/>
          <p:nvPr/>
        </p:nvSpPr>
        <p:spPr>
          <a:xfrm>
            <a:off x="4714240" y="3857625"/>
            <a:ext cx="1222375" cy="922020"/>
          </a:xfrm>
          <a:prstGeom prst="rect">
            <a:avLst/>
          </a:prstGeom>
          <a:noFill/>
        </p:spPr>
        <p:txBody>
          <a:bodyPr wrap="square" rtlCol="0">
            <a:spAutoFit/>
          </a:bodyPr>
          <a:p>
            <a:r>
              <a:rPr lang="en-US" altLang="zh-CN" sz="5400">
                <a:solidFill>
                  <a:schemeClr val="bg1">
                    <a:alpha val="70000"/>
                  </a:schemeClr>
                </a:solidFill>
                <a:latin typeface="微软雅黑" panose="020B0503020204020204" charset="-122"/>
                <a:ea typeface="微软雅黑" panose="020B0503020204020204" charset="-122"/>
              </a:rPr>
              <a:t>02</a:t>
            </a:r>
            <a:endParaRPr lang="en-US" altLang="zh-CN" sz="5400">
              <a:solidFill>
                <a:schemeClr val="bg1">
                  <a:alpha val="70000"/>
                </a:schemeClr>
              </a:solidFill>
              <a:latin typeface="微软雅黑" panose="020B0503020204020204" charset="-122"/>
              <a:ea typeface="微软雅黑" panose="020B0503020204020204" charset="-122"/>
            </a:endParaRPr>
          </a:p>
        </p:txBody>
      </p:sp>
      <p:sp>
        <p:nvSpPr>
          <p:cNvPr id="19" name="文本框 18"/>
          <p:cNvSpPr txBox="1"/>
          <p:nvPr/>
        </p:nvSpPr>
        <p:spPr>
          <a:xfrm>
            <a:off x="7330440" y="3857625"/>
            <a:ext cx="1222375" cy="922020"/>
          </a:xfrm>
          <a:prstGeom prst="rect">
            <a:avLst/>
          </a:prstGeom>
          <a:noFill/>
        </p:spPr>
        <p:txBody>
          <a:bodyPr wrap="square" rtlCol="0">
            <a:spAutoFit/>
          </a:bodyPr>
          <a:p>
            <a:r>
              <a:rPr lang="en-US" altLang="zh-CN" sz="5400">
                <a:solidFill>
                  <a:schemeClr val="bg1">
                    <a:alpha val="70000"/>
                  </a:schemeClr>
                </a:solidFill>
                <a:latin typeface="微软雅黑" panose="020B0503020204020204" charset="-122"/>
                <a:ea typeface="微软雅黑" panose="020B0503020204020204" charset="-122"/>
              </a:rPr>
              <a:t>03</a:t>
            </a:r>
            <a:endParaRPr lang="en-US" altLang="zh-CN" sz="5400">
              <a:solidFill>
                <a:schemeClr val="bg1">
                  <a:alpha val="70000"/>
                </a:schemeClr>
              </a:solidFill>
              <a:latin typeface="微软雅黑" panose="020B0503020204020204" charset="-122"/>
              <a:ea typeface="微软雅黑" panose="020B0503020204020204" charset="-122"/>
            </a:endParaRPr>
          </a:p>
        </p:txBody>
      </p:sp>
      <p:sp>
        <p:nvSpPr>
          <p:cNvPr id="20" name="文本框 19"/>
          <p:cNvSpPr txBox="1"/>
          <p:nvPr/>
        </p:nvSpPr>
        <p:spPr>
          <a:xfrm>
            <a:off x="9851390" y="3837305"/>
            <a:ext cx="1222375" cy="922020"/>
          </a:xfrm>
          <a:prstGeom prst="rect">
            <a:avLst/>
          </a:prstGeom>
          <a:noFill/>
        </p:spPr>
        <p:txBody>
          <a:bodyPr wrap="square" rtlCol="0">
            <a:spAutoFit/>
          </a:bodyPr>
          <a:p>
            <a:r>
              <a:rPr lang="en-US" altLang="zh-CN" sz="5400">
                <a:solidFill>
                  <a:schemeClr val="bg1">
                    <a:alpha val="70000"/>
                  </a:schemeClr>
                </a:solidFill>
                <a:latin typeface="微软雅黑" panose="020B0503020204020204" charset="-122"/>
                <a:ea typeface="微软雅黑" panose="020B0503020204020204" charset="-122"/>
              </a:rPr>
              <a:t>04</a:t>
            </a:r>
            <a:endParaRPr lang="en-US" altLang="zh-CN" sz="5400">
              <a:solidFill>
                <a:schemeClr val="bg1">
                  <a:alpha val="70000"/>
                </a:schemeClr>
              </a:solidFill>
              <a:latin typeface="微软雅黑" panose="020B0503020204020204" charset="-122"/>
              <a:ea typeface="微软雅黑" panose="020B0503020204020204" charset="-122"/>
            </a:endParaRPr>
          </a:p>
        </p:txBody>
      </p:sp>
    </p:spTree>
    <p:custDataLst>
      <p:tags r:id="rId9"/>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页脚占位符 8"/>
          <p:cNvSpPr>
            <a:spLocks noGrp="1"/>
          </p:cNvSpPr>
          <p:nvPr>
            <p:ph type="ftr" sz="quarter" idx="11"/>
            <p:custDataLst>
              <p:tags r:id="rId1"/>
            </p:custDataLst>
          </p:nvPr>
        </p:nvSpPr>
        <p:spPr/>
        <p:txBody>
          <a:bodyPr/>
          <a:p>
            <a:r>
              <a:rPr lang="en-US" altLang="zh-CN" dirty="0"/>
              <a:t>13</a:t>
            </a:r>
            <a:endParaRPr lang="en-US" altLang="zh-CN" dirty="0"/>
          </a:p>
        </p:txBody>
      </p:sp>
      <p:sp>
        <p:nvSpPr>
          <p:cNvPr id="14" name="任意多边形 13"/>
          <p:cNvSpPr/>
          <p:nvPr>
            <p:custDataLst>
              <p:tags r:id="rId2"/>
            </p:custDataLst>
          </p:nvPr>
        </p:nvSpPr>
        <p:spPr>
          <a:xfrm>
            <a:off x="1277648" y="1986224"/>
            <a:ext cx="2821485" cy="1757059"/>
          </a:xfrm>
          <a:custGeom>
            <a:avLst/>
            <a:gdLst>
              <a:gd name="connsiteX0" fmla="*/ 637773 w 3085254"/>
              <a:gd name="connsiteY0" fmla="*/ 1852859 h 1921319"/>
              <a:gd name="connsiteX1" fmla="*/ 637773 w 3085254"/>
              <a:gd name="connsiteY1" fmla="*/ 1856166 h 1921319"/>
              <a:gd name="connsiteX2" fmla="*/ 639447 w 3085254"/>
              <a:gd name="connsiteY2" fmla="*/ 1854513 h 1921319"/>
              <a:gd name="connsiteX3" fmla="*/ 29611 w 3085254"/>
              <a:gd name="connsiteY3" fmla="*/ 35560 h 1921319"/>
              <a:gd name="connsiteX4" fmla="*/ 29611 w 3085254"/>
              <a:gd name="connsiteY4" fmla="*/ 1260091 h 1921319"/>
              <a:gd name="connsiteX5" fmla="*/ 66389 w 3085254"/>
              <a:gd name="connsiteY5" fmla="*/ 1260091 h 1921319"/>
              <a:gd name="connsiteX6" fmla="*/ 66389 w 3085254"/>
              <a:gd name="connsiteY6" fmla="*/ 66554 h 1921319"/>
              <a:gd name="connsiteX7" fmla="*/ 3027183 w 3085254"/>
              <a:gd name="connsiteY7" fmla="*/ 66554 h 1921319"/>
              <a:gd name="connsiteX8" fmla="*/ 3027183 w 3085254"/>
              <a:gd name="connsiteY8" fmla="*/ 1859230 h 1921319"/>
              <a:gd name="connsiteX9" fmla="*/ 637773 w 3085254"/>
              <a:gd name="connsiteY9" fmla="*/ 1859230 h 1921319"/>
              <a:gd name="connsiteX10" fmla="*/ 637773 w 3085254"/>
              <a:gd name="connsiteY10" fmla="*/ 1890225 h 1921319"/>
              <a:gd name="connsiteX11" fmla="*/ 3055643 w 3085254"/>
              <a:gd name="connsiteY11" fmla="*/ 1890225 h 1921319"/>
              <a:gd name="connsiteX12" fmla="*/ 3055643 w 3085254"/>
              <a:gd name="connsiteY12" fmla="*/ 35560 h 1921319"/>
              <a:gd name="connsiteX13" fmla="*/ 0 w 3085254"/>
              <a:gd name="connsiteY13" fmla="*/ 0 h 1921319"/>
              <a:gd name="connsiteX14" fmla="*/ 3085254 w 3085254"/>
              <a:gd name="connsiteY14" fmla="*/ 0 h 1921319"/>
              <a:gd name="connsiteX15" fmla="*/ 3085254 w 3085254"/>
              <a:gd name="connsiteY15" fmla="*/ 1921319 h 1921319"/>
              <a:gd name="connsiteX16" fmla="*/ 592170 w 3085254"/>
              <a:gd name="connsiteY16" fmla="*/ 1921319 h 1921319"/>
              <a:gd name="connsiteX17" fmla="*/ 597146 w 3085254"/>
              <a:gd name="connsiteY17" fmla="*/ 1916263 h 1921319"/>
              <a:gd name="connsiteX18" fmla="*/ 0 w 3085254"/>
              <a:gd name="connsiteY18" fmla="*/ 1309531 h 19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5254" h="1921319">
                <a:moveTo>
                  <a:pt x="637773" y="1852859"/>
                </a:moveTo>
                <a:lnTo>
                  <a:pt x="637773" y="1856166"/>
                </a:lnTo>
                <a:lnTo>
                  <a:pt x="639447" y="1854513"/>
                </a:lnTo>
                <a:close/>
                <a:moveTo>
                  <a:pt x="29611" y="35560"/>
                </a:moveTo>
                <a:lnTo>
                  <a:pt x="29611" y="1260091"/>
                </a:lnTo>
                <a:lnTo>
                  <a:pt x="66389" y="1260091"/>
                </a:lnTo>
                <a:lnTo>
                  <a:pt x="66389" y="66554"/>
                </a:lnTo>
                <a:lnTo>
                  <a:pt x="3027183" y="66554"/>
                </a:lnTo>
                <a:lnTo>
                  <a:pt x="3027183" y="1859230"/>
                </a:lnTo>
                <a:lnTo>
                  <a:pt x="637773" y="1859230"/>
                </a:lnTo>
                <a:lnTo>
                  <a:pt x="637773" y="1890225"/>
                </a:lnTo>
                <a:lnTo>
                  <a:pt x="3055643" y="1890225"/>
                </a:lnTo>
                <a:lnTo>
                  <a:pt x="3055643" y="35560"/>
                </a:lnTo>
                <a:close/>
                <a:moveTo>
                  <a:pt x="0" y="0"/>
                </a:moveTo>
                <a:lnTo>
                  <a:pt x="3085254" y="0"/>
                </a:lnTo>
                <a:lnTo>
                  <a:pt x="3085254" y="1921319"/>
                </a:lnTo>
                <a:lnTo>
                  <a:pt x="592170" y="1921319"/>
                </a:lnTo>
                <a:lnTo>
                  <a:pt x="597146" y="1916263"/>
                </a:lnTo>
                <a:lnTo>
                  <a:pt x="0" y="1309531"/>
                </a:lnTo>
                <a:close/>
              </a:path>
            </a:pathLst>
          </a:custGeom>
          <a:solidFill>
            <a:srgbClr val="C00000">
              <a:alpha val="60000"/>
            </a:srgbClr>
          </a:solidFill>
          <a:ln>
            <a:noFill/>
            <a:prstDash val="lgDash"/>
          </a:ln>
          <a:effectLst/>
        </p:spPr>
        <p:style>
          <a:lnRef idx="2">
            <a:schemeClr val="accent3"/>
          </a:lnRef>
          <a:fillRef idx="1">
            <a:schemeClr val="lt1"/>
          </a:fillRef>
          <a:effectRef idx="0">
            <a:schemeClr val="accent3"/>
          </a:effectRef>
          <a:fontRef idx="minor">
            <a:schemeClr val="dk1"/>
          </a:fontRef>
        </p:style>
        <p:txBody>
          <a:bodyPr lIns="180000" bIns="180000" rtlCol="0" anchor="ctr">
            <a:normAutofit/>
          </a:bodyPr>
          <a:lstStyle/>
          <a:p>
            <a:pPr algn="ctr">
              <a:lnSpc>
                <a:spcPct val="150000"/>
              </a:lnSpc>
            </a:pPr>
            <a:endParaRPr lang="zh-CN" altLang="en-US" dirty="0">
              <a:solidFill>
                <a:srgbClr val="FFFFFF"/>
              </a:solidFill>
              <a:latin typeface="微软雅黑" panose="020B0503020204020204" charset="-122"/>
              <a:ea typeface="微软雅黑" panose="020B0503020204020204" charset="-122"/>
            </a:endParaRPr>
          </a:p>
        </p:txBody>
      </p:sp>
      <p:cxnSp>
        <p:nvCxnSpPr>
          <p:cNvPr id="16" name="直接连接符 15"/>
          <p:cNvCxnSpPr/>
          <p:nvPr>
            <p:custDataLst>
              <p:tags r:id="rId3"/>
            </p:custDataLst>
          </p:nvPr>
        </p:nvCxnSpPr>
        <p:spPr>
          <a:xfrm>
            <a:off x="1130071" y="3352184"/>
            <a:ext cx="549739" cy="562129"/>
          </a:xfrm>
          <a:prstGeom prst="line">
            <a:avLst/>
          </a:prstGeom>
          <a:noFill/>
          <a:ln>
            <a:solidFill>
              <a:srgbClr val="C00000"/>
            </a:solidFill>
          </a:ln>
        </p:spPr>
        <p:style>
          <a:lnRef idx="1">
            <a:srgbClr val="F99F7B"/>
          </a:lnRef>
          <a:fillRef idx="0">
            <a:srgbClr val="F99F7B"/>
          </a:fillRef>
          <a:effectRef idx="0">
            <a:srgbClr val="F99F7B"/>
          </a:effectRef>
          <a:fontRef idx="minor">
            <a:srgbClr val="3F4143"/>
          </a:fontRef>
        </p:style>
      </p:cxnSp>
      <p:sp>
        <p:nvSpPr>
          <p:cNvPr id="21" name="任意多边形 20"/>
          <p:cNvSpPr/>
          <p:nvPr>
            <p:custDataLst>
              <p:tags r:id="rId4"/>
            </p:custDataLst>
          </p:nvPr>
        </p:nvSpPr>
        <p:spPr>
          <a:xfrm>
            <a:off x="4849523" y="1986224"/>
            <a:ext cx="2821485" cy="1757059"/>
          </a:xfrm>
          <a:custGeom>
            <a:avLst/>
            <a:gdLst>
              <a:gd name="connsiteX0" fmla="*/ 637773 w 3085254"/>
              <a:gd name="connsiteY0" fmla="*/ 1852859 h 1921319"/>
              <a:gd name="connsiteX1" fmla="*/ 637773 w 3085254"/>
              <a:gd name="connsiteY1" fmla="*/ 1856166 h 1921319"/>
              <a:gd name="connsiteX2" fmla="*/ 639447 w 3085254"/>
              <a:gd name="connsiteY2" fmla="*/ 1854513 h 1921319"/>
              <a:gd name="connsiteX3" fmla="*/ 29611 w 3085254"/>
              <a:gd name="connsiteY3" fmla="*/ 35560 h 1921319"/>
              <a:gd name="connsiteX4" fmla="*/ 29611 w 3085254"/>
              <a:gd name="connsiteY4" fmla="*/ 1260091 h 1921319"/>
              <a:gd name="connsiteX5" fmla="*/ 66389 w 3085254"/>
              <a:gd name="connsiteY5" fmla="*/ 1260091 h 1921319"/>
              <a:gd name="connsiteX6" fmla="*/ 66389 w 3085254"/>
              <a:gd name="connsiteY6" fmla="*/ 66554 h 1921319"/>
              <a:gd name="connsiteX7" fmla="*/ 3027183 w 3085254"/>
              <a:gd name="connsiteY7" fmla="*/ 66554 h 1921319"/>
              <a:gd name="connsiteX8" fmla="*/ 3027183 w 3085254"/>
              <a:gd name="connsiteY8" fmla="*/ 1859230 h 1921319"/>
              <a:gd name="connsiteX9" fmla="*/ 637773 w 3085254"/>
              <a:gd name="connsiteY9" fmla="*/ 1859230 h 1921319"/>
              <a:gd name="connsiteX10" fmla="*/ 637773 w 3085254"/>
              <a:gd name="connsiteY10" fmla="*/ 1890225 h 1921319"/>
              <a:gd name="connsiteX11" fmla="*/ 3055643 w 3085254"/>
              <a:gd name="connsiteY11" fmla="*/ 1890225 h 1921319"/>
              <a:gd name="connsiteX12" fmla="*/ 3055643 w 3085254"/>
              <a:gd name="connsiteY12" fmla="*/ 35560 h 1921319"/>
              <a:gd name="connsiteX13" fmla="*/ 0 w 3085254"/>
              <a:gd name="connsiteY13" fmla="*/ 0 h 1921319"/>
              <a:gd name="connsiteX14" fmla="*/ 3085254 w 3085254"/>
              <a:gd name="connsiteY14" fmla="*/ 0 h 1921319"/>
              <a:gd name="connsiteX15" fmla="*/ 3085254 w 3085254"/>
              <a:gd name="connsiteY15" fmla="*/ 1921319 h 1921319"/>
              <a:gd name="connsiteX16" fmla="*/ 592170 w 3085254"/>
              <a:gd name="connsiteY16" fmla="*/ 1921319 h 1921319"/>
              <a:gd name="connsiteX17" fmla="*/ 597146 w 3085254"/>
              <a:gd name="connsiteY17" fmla="*/ 1916263 h 1921319"/>
              <a:gd name="connsiteX18" fmla="*/ 0 w 3085254"/>
              <a:gd name="connsiteY18" fmla="*/ 1309531 h 19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5254" h="1921319">
                <a:moveTo>
                  <a:pt x="637773" y="1852859"/>
                </a:moveTo>
                <a:lnTo>
                  <a:pt x="637773" y="1856166"/>
                </a:lnTo>
                <a:lnTo>
                  <a:pt x="639447" y="1854513"/>
                </a:lnTo>
                <a:close/>
                <a:moveTo>
                  <a:pt x="29611" y="35560"/>
                </a:moveTo>
                <a:lnTo>
                  <a:pt x="29611" y="1260091"/>
                </a:lnTo>
                <a:lnTo>
                  <a:pt x="66389" y="1260091"/>
                </a:lnTo>
                <a:lnTo>
                  <a:pt x="66389" y="66554"/>
                </a:lnTo>
                <a:lnTo>
                  <a:pt x="3027183" y="66554"/>
                </a:lnTo>
                <a:lnTo>
                  <a:pt x="3027183" y="1859230"/>
                </a:lnTo>
                <a:lnTo>
                  <a:pt x="637773" y="1859230"/>
                </a:lnTo>
                <a:lnTo>
                  <a:pt x="637773" y="1890225"/>
                </a:lnTo>
                <a:lnTo>
                  <a:pt x="3055643" y="1890225"/>
                </a:lnTo>
                <a:lnTo>
                  <a:pt x="3055643" y="35560"/>
                </a:lnTo>
                <a:close/>
                <a:moveTo>
                  <a:pt x="0" y="0"/>
                </a:moveTo>
                <a:lnTo>
                  <a:pt x="3085254" y="0"/>
                </a:lnTo>
                <a:lnTo>
                  <a:pt x="3085254" y="1921319"/>
                </a:lnTo>
                <a:lnTo>
                  <a:pt x="592170" y="1921319"/>
                </a:lnTo>
                <a:lnTo>
                  <a:pt x="597146" y="1916263"/>
                </a:lnTo>
                <a:lnTo>
                  <a:pt x="0" y="1309531"/>
                </a:lnTo>
                <a:close/>
              </a:path>
            </a:pathLst>
          </a:custGeom>
          <a:solidFill>
            <a:srgbClr val="C00000">
              <a:alpha val="60000"/>
            </a:srgbClr>
          </a:solidFill>
          <a:ln>
            <a:noFill/>
            <a:prstDash val="lgDash"/>
          </a:ln>
          <a:effectLst/>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80000" bIns="180000" numCol="1" spcCol="0" rtlCol="0" fromWordArt="0" anchor="ctr" anchorCtr="0" forceAA="0" compatLnSpc="1">
            <a:normAutofit/>
          </a:bodyPr>
          <a:lstStyle/>
          <a:p>
            <a:pPr lvl="0" algn="ctr">
              <a:lnSpc>
                <a:spcPct val="150000"/>
              </a:lnSpc>
              <a:buClrTx/>
              <a:buSzTx/>
              <a:buFontTx/>
            </a:pPr>
            <a:endParaRPr lang="zh-CN" altLang="en-US" dirty="0">
              <a:solidFill>
                <a:srgbClr val="FFFFFF"/>
              </a:solidFill>
              <a:latin typeface="微软雅黑" panose="020B0503020204020204" charset="-122"/>
              <a:ea typeface="微软雅黑" panose="020B0503020204020204" charset="-122"/>
              <a:sym typeface="+mn-ea"/>
            </a:endParaRPr>
          </a:p>
        </p:txBody>
      </p:sp>
      <p:cxnSp>
        <p:nvCxnSpPr>
          <p:cNvPr id="22" name="直接连接符 21"/>
          <p:cNvCxnSpPr/>
          <p:nvPr>
            <p:custDataLst>
              <p:tags r:id="rId5"/>
            </p:custDataLst>
          </p:nvPr>
        </p:nvCxnSpPr>
        <p:spPr>
          <a:xfrm>
            <a:off x="4701946" y="3352184"/>
            <a:ext cx="549739" cy="562129"/>
          </a:xfrm>
          <a:prstGeom prst="line">
            <a:avLst/>
          </a:prstGeom>
          <a:noFill/>
          <a:ln>
            <a:solidFill>
              <a:srgbClr val="C00000"/>
            </a:solidFill>
          </a:ln>
        </p:spPr>
        <p:style>
          <a:lnRef idx="1">
            <a:srgbClr val="F99F7B"/>
          </a:lnRef>
          <a:fillRef idx="0">
            <a:srgbClr val="F99F7B"/>
          </a:fillRef>
          <a:effectRef idx="0">
            <a:srgbClr val="F99F7B"/>
          </a:effectRef>
          <a:fontRef idx="minor">
            <a:srgbClr val="3F4143"/>
          </a:fontRef>
        </p:style>
      </p:cxnSp>
      <p:sp>
        <p:nvSpPr>
          <p:cNvPr id="25" name="任意多边形 24"/>
          <p:cNvSpPr/>
          <p:nvPr>
            <p:custDataLst>
              <p:tags r:id="rId6"/>
            </p:custDataLst>
          </p:nvPr>
        </p:nvSpPr>
        <p:spPr>
          <a:xfrm>
            <a:off x="8421398" y="1986224"/>
            <a:ext cx="2821485" cy="1757059"/>
          </a:xfrm>
          <a:custGeom>
            <a:avLst/>
            <a:gdLst>
              <a:gd name="connsiteX0" fmla="*/ 637773 w 3085254"/>
              <a:gd name="connsiteY0" fmla="*/ 1852859 h 1921319"/>
              <a:gd name="connsiteX1" fmla="*/ 637773 w 3085254"/>
              <a:gd name="connsiteY1" fmla="*/ 1856166 h 1921319"/>
              <a:gd name="connsiteX2" fmla="*/ 639447 w 3085254"/>
              <a:gd name="connsiteY2" fmla="*/ 1854513 h 1921319"/>
              <a:gd name="connsiteX3" fmla="*/ 29611 w 3085254"/>
              <a:gd name="connsiteY3" fmla="*/ 35560 h 1921319"/>
              <a:gd name="connsiteX4" fmla="*/ 29611 w 3085254"/>
              <a:gd name="connsiteY4" fmla="*/ 1260091 h 1921319"/>
              <a:gd name="connsiteX5" fmla="*/ 66389 w 3085254"/>
              <a:gd name="connsiteY5" fmla="*/ 1260091 h 1921319"/>
              <a:gd name="connsiteX6" fmla="*/ 66389 w 3085254"/>
              <a:gd name="connsiteY6" fmla="*/ 66554 h 1921319"/>
              <a:gd name="connsiteX7" fmla="*/ 3027183 w 3085254"/>
              <a:gd name="connsiteY7" fmla="*/ 66554 h 1921319"/>
              <a:gd name="connsiteX8" fmla="*/ 3027183 w 3085254"/>
              <a:gd name="connsiteY8" fmla="*/ 1859230 h 1921319"/>
              <a:gd name="connsiteX9" fmla="*/ 637773 w 3085254"/>
              <a:gd name="connsiteY9" fmla="*/ 1859230 h 1921319"/>
              <a:gd name="connsiteX10" fmla="*/ 637773 w 3085254"/>
              <a:gd name="connsiteY10" fmla="*/ 1890225 h 1921319"/>
              <a:gd name="connsiteX11" fmla="*/ 3055643 w 3085254"/>
              <a:gd name="connsiteY11" fmla="*/ 1890225 h 1921319"/>
              <a:gd name="connsiteX12" fmla="*/ 3055643 w 3085254"/>
              <a:gd name="connsiteY12" fmla="*/ 35560 h 1921319"/>
              <a:gd name="connsiteX13" fmla="*/ 0 w 3085254"/>
              <a:gd name="connsiteY13" fmla="*/ 0 h 1921319"/>
              <a:gd name="connsiteX14" fmla="*/ 3085254 w 3085254"/>
              <a:gd name="connsiteY14" fmla="*/ 0 h 1921319"/>
              <a:gd name="connsiteX15" fmla="*/ 3085254 w 3085254"/>
              <a:gd name="connsiteY15" fmla="*/ 1921319 h 1921319"/>
              <a:gd name="connsiteX16" fmla="*/ 592170 w 3085254"/>
              <a:gd name="connsiteY16" fmla="*/ 1921319 h 1921319"/>
              <a:gd name="connsiteX17" fmla="*/ 597146 w 3085254"/>
              <a:gd name="connsiteY17" fmla="*/ 1916263 h 1921319"/>
              <a:gd name="connsiteX18" fmla="*/ 0 w 3085254"/>
              <a:gd name="connsiteY18" fmla="*/ 1309531 h 19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5254" h="1921319">
                <a:moveTo>
                  <a:pt x="637773" y="1852859"/>
                </a:moveTo>
                <a:lnTo>
                  <a:pt x="637773" y="1856166"/>
                </a:lnTo>
                <a:lnTo>
                  <a:pt x="639447" y="1854513"/>
                </a:lnTo>
                <a:close/>
                <a:moveTo>
                  <a:pt x="29611" y="35560"/>
                </a:moveTo>
                <a:lnTo>
                  <a:pt x="29611" y="1260091"/>
                </a:lnTo>
                <a:lnTo>
                  <a:pt x="66389" y="1260091"/>
                </a:lnTo>
                <a:lnTo>
                  <a:pt x="66389" y="66554"/>
                </a:lnTo>
                <a:lnTo>
                  <a:pt x="3027183" y="66554"/>
                </a:lnTo>
                <a:lnTo>
                  <a:pt x="3027183" y="1859230"/>
                </a:lnTo>
                <a:lnTo>
                  <a:pt x="637773" y="1859230"/>
                </a:lnTo>
                <a:lnTo>
                  <a:pt x="637773" y="1890225"/>
                </a:lnTo>
                <a:lnTo>
                  <a:pt x="3055643" y="1890225"/>
                </a:lnTo>
                <a:lnTo>
                  <a:pt x="3055643" y="35560"/>
                </a:lnTo>
                <a:close/>
                <a:moveTo>
                  <a:pt x="0" y="0"/>
                </a:moveTo>
                <a:lnTo>
                  <a:pt x="3085254" y="0"/>
                </a:lnTo>
                <a:lnTo>
                  <a:pt x="3085254" y="1921319"/>
                </a:lnTo>
                <a:lnTo>
                  <a:pt x="592170" y="1921319"/>
                </a:lnTo>
                <a:lnTo>
                  <a:pt x="597146" y="1916263"/>
                </a:lnTo>
                <a:lnTo>
                  <a:pt x="0" y="1309531"/>
                </a:lnTo>
                <a:close/>
              </a:path>
            </a:pathLst>
          </a:custGeom>
          <a:solidFill>
            <a:srgbClr val="C00000">
              <a:alpha val="60000"/>
            </a:srgbClr>
          </a:solidFill>
          <a:ln>
            <a:noFill/>
            <a:prstDash val="lgDash"/>
          </a:ln>
          <a:effectLst/>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80000" bIns="180000" numCol="1" spcCol="0" rtlCol="0" fromWordArt="0" anchor="ctr" anchorCtr="0" forceAA="0" compatLnSpc="1">
            <a:normAutofit/>
          </a:bodyPr>
          <a:lstStyle/>
          <a:p>
            <a:pPr lvl="0" algn="ctr">
              <a:lnSpc>
                <a:spcPct val="150000"/>
              </a:lnSpc>
              <a:buClrTx/>
              <a:buSzTx/>
              <a:buFontTx/>
            </a:pPr>
            <a:endParaRPr lang="zh-CN" altLang="en-US" dirty="0">
              <a:solidFill>
                <a:srgbClr val="FFFFFF"/>
              </a:solidFill>
              <a:latin typeface="微软雅黑" panose="020B0503020204020204" charset="-122"/>
              <a:ea typeface="微软雅黑" panose="020B0503020204020204" charset="-122"/>
              <a:sym typeface="+mn-ea"/>
            </a:endParaRPr>
          </a:p>
        </p:txBody>
      </p:sp>
      <p:cxnSp>
        <p:nvCxnSpPr>
          <p:cNvPr id="26" name="直接连接符 25"/>
          <p:cNvCxnSpPr/>
          <p:nvPr>
            <p:custDataLst>
              <p:tags r:id="rId7"/>
            </p:custDataLst>
          </p:nvPr>
        </p:nvCxnSpPr>
        <p:spPr>
          <a:xfrm>
            <a:off x="8273821" y="3352184"/>
            <a:ext cx="549739" cy="562129"/>
          </a:xfrm>
          <a:prstGeom prst="line">
            <a:avLst/>
          </a:prstGeom>
          <a:noFill/>
          <a:ln>
            <a:solidFill>
              <a:srgbClr val="C00000"/>
            </a:solidFill>
          </a:ln>
        </p:spPr>
        <p:style>
          <a:lnRef idx="1">
            <a:srgbClr val="F99F7B"/>
          </a:lnRef>
          <a:fillRef idx="0">
            <a:srgbClr val="F99F7B"/>
          </a:fillRef>
          <a:effectRef idx="0">
            <a:srgbClr val="F99F7B"/>
          </a:effectRef>
          <a:fontRef idx="minor">
            <a:srgbClr val="3F4143"/>
          </a:fontRef>
        </p:style>
      </p:cxnSp>
      <p:sp>
        <p:nvSpPr>
          <p:cNvPr id="5" name="任意多边形 4"/>
          <p:cNvSpPr/>
          <p:nvPr>
            <p:custDataLst>
              <p:tags r:id="rId8"/>
            </p:custDataLst>
          </p:nvPr>
        </p:nvSpPr>
        <p:spPr>
          <a:xfrm>
            <a:off x="8434098" y="4219519"/>
            <a:ext cx="2821485" cy="1757059"/>
          </a:xfrm>
          <a:custGeom>
            <a:avLst/>
            <a:gdLst>
              <a:gd name="connsiteX0" fmla="*/ 637773 w 3085254"/>
              <a:gd name="connsiteY0" fmla="*/ 1852859 h 1921319"/>
              <a:gd name="connsiteX1" fmla="*/ 637773 w 3085254"/>
              <a:gd name="connsiteY1" fmla="*/ 1856166 h 1921319"/>
              <a:gd name="connsiteX2" fmla="*/ 639447 w 3085254"/>
              <a:gd name="connsiteY2" fmla="*/ 1854513 h 1921319"/>
              <a:gd name="connsiteX3" fmla="*/ 29611 w 3085254"/>
              <a:gd name="connsiteY3" fmla="*/ 35560 h 1921319"/>
              <a:gd name="connsiteX4" fmla="*/ 29611 w 3085254"/>
              <a:gd name="connsiteY4" fmla="*/ 1260091 h 1921319"/>
              <a:gd name="connsiteX5" fmla="*/ 66389 w 3085254"/>
              <a:gd name="connsiteY5" fmla="*/ 1260091 h 1921319"/>
              <a:gd name="connsiteX6" fmla="*/ 66389 w 3085254"/>
              <a:gd name="connsiteY6" fmla="*/ 66554 h 1921319"/>
              <a:gd name="connsiteX7" fmla="*/ 3027183 w 3085254"/>
              <a:gd name="connsiteY7" fmla="*/ 66554 h 1921319"/>
              <a:gd name="connsiteX8" fmla="*/ 3027183 w 3085254"/>
              <a:gd name="connsiteY8" fmla="*/ 1859230 h 1921319"/>
              <a:gd name="connsiteX9" fmla="*/ 637773 w 3085254"/>
              <a:gd name="connsiteY9" fmla="*/ 1859230 h 1921319"/>
              <a:gd name="connsiteX10" fmla="*/ 637773 w 3085254"/>
              <a:gd name="connsiteY10" fmla="*/ 1890225 h 1921319"/>
              <a:gd name="connsiteX11" fmla="*/ 3055643 w 3085254"/>
              <a:gd name="connsiteY11" fmla="*/ 1890225 h 1921319"/>
              <a:gd name="connsiteX12" fmla="*/ 3055643 w 3085254"/>
              <a:gd name="connsiteY12" fmla="*/ 35560 h 1921319"/>
              <a:gd name="connsiteX13" fmla="*/ 0 w 3085254"/>
              <a:gd name="connsiteY13" fmla="*/ 0 h 1921319"/>
              <a:gd name="connsiteX14" fmla="*/ 3085254 w 3085254"/>
              <a:gd name="connsiteY14" fmla="*/ 0 h 1921319"/>
              <a:gd name="connsiteX15" fmla="*/ 3085254 w 3085254"/>
              <a:gd name="connsiteY15" fmla="*/ 1921319 h 1921319"/>
              <a:gd name="connsiteX16" fmla="*/ 592170 w 3085254"/>
              <a:gd name="connsiteY16" fmla="*/ 1921319 h 1921319"/>
              <a:gd name="connsiteX17" fmla="*/ 597146 w 3085254"/>
              <a:gd name="connsiteY17" fmla="*/ 1916263 h 1921319"/>
              <a:gd name="connsiteX18" fmla="*/ 0 w 3085254"/>
              <a:gd name="connsiteY18" fmla="*/ 1309531 h 19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5254" h="1921319">
                <a:moveTo>
                  <a:pt x="637773" y="1852859"/>
                </a:moveTo>
                <a:lnTo>
                  <a:pt x="637773" y="1856166"/>
                </a:lnTo>
                <a:lnTo>
                  <a:pt x="639447" y="1854513"/>
                </a:lnTo>
                <a:close/>
                <a:moveTo>
                  <a:pt x="29611" y="35560"/>
                </a:moveTo>
                <a:lnTo>
                  <a:pt x="29611" y="1260091"/>
                </a:lnTo>
                <a:lnTo>
                  <a:pt x="66389" y="1260091"/>
                </a:lnTo>
                <a:lnTo>
                  <a:pt x="66389" y="66554"/>
                </a:lnTo>
                <a:lnTo>
                  <a:pt x="3027183" y="66554"/>
                </a:lnTo>
                <a:lnTo>
                  <a:pt x="3027183" y="1859230"/>
                </a:lnTo>
                <a:lnTo>
                  <a:pt x="637773" y="1859230"/>
                </a:lnTo>
                <a:lnTo>
                  <a:pt x="637773" y="1890225"/>
                </a:lnTo>
                <a:lnTo>
                  <a:pt x="3055643" y="1890225"/>
                </a:lnTo>
                <a:lnTo>
                  <a:pt x="3055643" y="35560"/>
                </a:lnTo>
                <a:close/>
                <a:moveTo>
                  <a:pt x="0" y="0"/>
                </a:moveTo>
                <a:lnTo>
                  <a:pt x="3085254" y="0"/>
                </a:lnTo>
                <a:lnTo>
                  <a:pt x="3085254" y="1921319"/>
                </a:lnTo>
                <a:lnTo>
                  <a:pt x="592170" y="1921319"/>
                </a:lnTo>
                <a:lnTo>
                  <a:pt x="597146" y="1916263"/>
                </a:lnTo>
                <a:lnTo>
                  <a:pt x="0" y="1309531"/>
                </a:lnTo>
                <a:close/>
              </a:path>
            </a:pathLst>
          </a:custGeom>
          <a:solidFill>
            <a:srgbClr val="C00000">
              <a:alpha val="60000"/>
            </a:srgbClr>
          </a:solidFill>
          <a:ln>
            <a:noFill/>
            <a:prstDash val="lgDash"/>
          </a:ln>
          <a:effectLst/>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80000" bIns="180000" numCol="1" spcCol="0" rtlCol="0" fromWordArt="0" anchor="ctr" anchorCtr="0" forceAA="0" compatLnSpc="1">
            <a:normAutofit/>
          </a:bodyPr>
          <a:lstStyle/>
          <a:p>
            <a:pPr lvl="0" algn="ctr">
              <a:lnSpc>
                <a:spcPct val="150000"/>
              </a:lnSpc>
              <a:buClrTx/>
              <a:buSzTx/>
              <a:buFontTx/>
            </a:pPr>
            <a:endParaRPr lang="zh-CN" altLang="en-US" dirty="0">
              <a:solidFill>
                <a:srgbClr val="FFFFFF"/>
              </a:solidFill>
              <a:latin typeface="微软雅黑" panose="020B0503020204020204" charset="-122"/>
              <a:ea typeface="微软雅黑" panose="020B0503020204020204" charset="-122"/>
              <a:sym typeface="+mn-ea"/>
            </a:endParaRPr>
          </a:p>
        </p:txBody>
      </p:sp>
      <p:cxnSp>
        <p:nvCxnSpPr>
          <p:cNvPr id="37" name="直接连接符 36"/>
          <p:cNvCxnSpPr/>
          <p:nvPr>
            <p:custDataLst>
              <p:tags r:id="rId9"/>
            </p:custDataLst>
          </p:nvPr>
        </p:nvCxnSpPr>
        <p:spPr>
          <a:xfrm>
            <a:off x="8273821" y="5571509"/>
            <a:ext cx="549739" cy="562129"/>
          </a:xfrm>
          <a:prstGeom prst="line">
            <a:avLst/>
          </a:prstGeom>
          <a:noFill/>
          <a:ln>
            <a:solidFill>
              <a:srgbClr val="C00000"/>
            </a:solidFill>
          </a:ln>
        </p:spPr>
        <p:style>
          <a:lnRef idx="1">
            <a:srgbClr val="F99F7B"/>
          </a:lnRef>
          <a:fillRef idx="0">
            <a:srgbClr val="F99F7B"/>
          </a:fillRef>
          <a:effectRef idx="0">
            <a:srgbClr val="F99F7B"/>
          </a:effectRef>
          <a:fontRef idx="minor">
            <a:srgbClr val="3F4143"/>
          </a:fontRef>
        </p:style>
      </p:cxnSp>
      <p:sp>
        <p:nvSpPr>
          <p:cNvPr id="39" name="文本框 38"/>
          <p:cNvSpPr txBox="1"/>
          <p:nvPr>
            <p:custDataLst>
              <p:tags r:id="rId10"/>
            </p:custDataLst>
          </p:nvPr>
        </p:nvSpPr>
        <p:spPr>
          <a:xfrm>
            <a:off x="1390015" y="2275840"/>
            <a:ext cx="2622550" cy="1144270"/>
          </a:xfrm>
          <a:prstGeom prst="rect">
            <a:avLst/>
          </a:prstGeom>
          <a:noFill/>
          <a:ln>
            <a:noFill/>
          </a:ln>
        </p:spPr>
        <p:txBody>
          <a:bodyPr wrap="square" rtlCol="0" anchor="ctr">
            <a:noAutofit/>
          </a:bodyPr>
          <a:lstStyle/>
          <a:p>
            <a:pPr algn="just">
              <a:lnSpc>
                <a:spcPct val="150000"/>
              </a:lnSpc>
            </a:pPr>
            <a:r>
              <a:rPr lang="zh-CN" altLang="en-US" sz="1100" b="1" noProof="0" dirty="0">
                <a:ln>
                  <a:noFill/>
                </a:ln>
                <a:solidFill>
                  <a:schemeClr val="tx2">
                    <a:lumMod val="10000"/>
                    <a:lumOff val="90000"/>
                  </a:schemeClr>
                </a:solidFill>
                <a:effectLst/>
                <a:uLnTx/>
                <a:uFillTx/>
                <a:latin typeface="+mn-ea"/>
                <a:sym typeface="Calibri" panose="020F0502020204030204" charset="0"/>
              </a:rPr>
              <a:t>场景：某高校</a:t>
            </a:r>
            <a:r>
              <a:rPr sz="1100" b="1">
                <a:solidFill>
                  <a:schemeClr val="tx2">
                    <a:lumMod val="10000"/>
                    <a:lumOff val="90000"/>
                  </a:schemeClr>
                </a:solidFill>
                <a:latin typeface="+mn-ea"/>
                <a:sym typeface="+mn-ea"/>
              </a:rPr>
              <a:t>发规处</a:t>
            </a:r>
            <a:r>
              <a:rPr lang="zh-CN" sz="1100" b="1">
                <a:solidFill>
                  <a:schemeClr val="tx2">
                    <a:lumMod val="10000"/>
                    <a:lumOff val="90000"/>
                  </a:schemeClr>
                </a:solidFill>
                <a:latin typeface="+mn-ea"/>
                <a:sym typeface="+mn-ea"/>
              </a:rPr>
              <a:t>在</a:t>
            </a:r>
            <a:r>
              <a:rPr lang="zh-CN" altLang="en-US" sz="1100" b="1">
                <a:solidFill>
                  <a:schemeClr val="tx2">
                    <a:lumMod val="10000"/>
                    <a:lumOff val="90000"/>
                  </a:schemeClr>
                </a:solidFill>
                <a:latin typeface="+mn-ea"/>
                <a:cs typeface="宋体" panose="02010600030101010101" pitchFamily="2" charset="-122"/>
                <a:sym typeface="+mn-ea"/>
              </a:rPr>
              <a:t>制定学校学科发展规划时，需要</a:t>
            </a:r>
            <a:r>
              <a:rPr lang="zh-CN" sz="1100" b="1">
                <a:solidFill>
                  <a:schemeClr val="tx2">
                    <a:lumMod val="10000"/>
                    <a:lumOff val="90000"/>
                  </a:schemeClr>
                </a:solidFill>
                <a:latin typeface="+mn-ea"/>
                <a:sym typeface="+mn-ea"/>
              </a:rPr>
              <a:t>获知本校某学科及学科领域内其他高校的</a:t>
            </a:r>
            <a:r>
              <a:rPr lang="zh-CN" sz="1200" b="1">
                <a:solidFill>
                  <a:schemeClr val="accent1">
                    <a:lumMod val="50000"/>
                  </a:schemeClr>
                </a:solidFill>
                <a:latin typeface="+mn-ea"/>
                <a:sym typeface="+mn-ea"/>
              </a:rPr>
              <a:t>科研现状</a:t>
            </a:r>
            <a:r>
              <a:rPr lang="zh-CN" sz="1100" b="1">
                <a:solidFill>
                  <a:schemeClr val="accent1">
                    <a:lumMod val="50000"/>
                  </a:schemeClr>
                </a:solidFill>
                <a:latin typeface="+mn-ea"/>
                <a:sym typeface="+mn-ea"/>
              </a:rPr>
              <a:t>，</a:t>
            </a:r>
            <a:r>
              <a:rPr lang="zh-CN" sz="1200" b="1">
                <a:solidFill>
                  <a:schemeClr val="accent1">
                    <a:lumMod val="50000"/>
                  </a:schemeClr>
                </a:solidFill>
                <a:latin typeface="+mn-ea"/>
                <a:sym typeface="+mn-ea"/>
              </a:rPr>
              <a:t>研究热点</a:t>
            </a:r>
            <a:r>
              <a:rPr lang="zh-CN" sz="1100" b="1">
                <a:solidFill>
                  <a:schemeClr val="tx2">
                    <a:lumMod val="10000"/>
                    <a:lumOff val="90000"/>
                  </a:schemeClr>
                </a:solidFill>
                <a:latin typeface="+mn-ea"/>
                <a:sym typeface="+mn-ea"/>
              </a:rPr>
              <a:t>，了解</a:t>
            </a:r>
            <a:r>
              <a:rPr lang="zh-CN" altLang="en-US" sz="1100" b="1" dirty="0" err="1">
                <a:solidFill>
                  <a:schemeClr val="tx2">
                    <a:lumMod val="10000"/>
                    <a:lumOff val="90000"/>
                  </a:schemeClr>
                </a:solidFill>
                <a:latin typeface="+mn-ea"/>
                <a:sym typeface="+mn-ea"/>
              </a:rPr>
              <a:t>对标院校</a:t>
            </a:r>
            <a:r>
              <a:rPr lang="zh-CN" altLang="en-US" sz="1200" b="1" dirty="0" err="1">
                <a:solidFill>
                  <a:schemeClr val="accent1">
                    <a:lumMod val="50000"/>
                  </a:schemeClr>
                </a:solidFill>
                <a:latin typeface="+mn-ea"/>
                <a:sym typeface="+mn-ea"/>
              </a:rPr>
              <a:t>学科发展趋势</a:t>
            </a:r>
            <a:r>
              <a:rPr lang="zh-CN" altLang="en-US" sz="1100" b="1" dirty="0" err="1">
                <a:solidFill>
                  <a:schemeClr val="tx2">
                    <a:lumMod val="10000"/>
                    <a:lumOff val="90000"/>
                  </a:schemeClr>
                </a:solidFill>
                <a:latin typeface="+mn-ea"/>
                <a:sym typeface="+mn-ea"/>
              </a:rPr>
              <a:t>，为高</a:t>
            </a:r>
            <a:r>
              <a:rPr lang="zh-CN" altLang="en-US" sz="1100" b="1">
                <a:solidFill>
                  <a:schemeClr val="tx2">
                    <a:lumMod val="10000"/>
                    <a:lumOff val="90000"/>
                  </a:schemeClr>
                </a:solidFill>
                <a:latin typeface="+mn-ea"/>
                <a:sym typeface="+mn-ea"/>
              </a:rPr>
              <a:t>校建设规划提供参考依据</a:t>
            </a:r>
            <a:r>
              <a:rPr lang="zh-CN" altLang="en-US" sz="1100" b="1" dirty="0" err="1">
                <a:solidFill>
                  <a:schemeClr val="tx2">
                    <a:lumMod val="10000"/>
                    <a:lumOff val="90000"/>
                  </a:schemeClr>
                </a:solidFill>
                <a:latin typeface="+mn-ea"/>
                <a:sym typeface="+mn-ea"/>
              </a:rPr>
              <a:t>。</a:t>
            </a:r>
            <a:endParaRPr lang="zh-CN" sz="1100" b="1">
              <a:solidFill>
                <a:schemeClr val="bg1"/>
              </a:solidFill>
              <a:latin typeface="宋体" panose="02010600030101010101" pitchFamily="2" charset="-122"/>
              <a:ea typeface="宋体" panose="02010600030101010101" pitchFamily="2" charset="-122"/>
              <a:sym typeface="+mn-ea"/>
            </a:endParaRPr>
          </a:p>
          <a:p>
            <a:pPr algn="l">
              <a:lnSpc>
                <a:spcPct val="120000"/>
              </a:lnSpc>
            </a:pPr>
            <a:endParaRPr lang="zh-CN" altLang="en-US" sz="1100" b="1" spc="150" dirty="0">
              <a:solidFill>
                <a:schemeClr val="bg1"/>
              </a:solidFill>
              <a:latin typeface="宋体" panose="02010600030101010101" pitchFamily="2" charset="-122"/>
              <a:ea typeface="宋体" panose="02010600030101010101" pitchFamily="2" charset="-122"/>
              <a:sym typeface="+mn-ea"/>
            </a:endParaRPr>
          </a:p>
        </p:txBody>
      </p:sp>
      <p:sp>
        <p:nvSpPr>
          <p:cNvPr id="40" name="文本框 39"/>
          <p:cNvSpPr txBox="1"/>
          <p:nvPr>
            <p:custDataLst>
              <p:tags r:id="rId11"/>
            </p:custDataLst>
          </p:nvPr>
        </p:nvSpPr>
        <p:spPr>
          <a:xfrm>
            <a:off x="4961890" y="2144395"/>
            <a:ext cx="2622550" cy="925195"/>
          </a:xfrm>
          <a:prstGeom prst="rect">
            <a:avLst/>
          </a:prstGeom>
          <a:noFill/>
          <a:ln>
            <a:noFill/>
          </a:ln>
        </p:spPr>
        <p:txBody>
          <a:bodyPr wrap="square" rtlCol="0" anchor="ctr">
            <a:noAutofit/>
          </a:bodyPr>
          <a:lstStyle/>
          <a:p>
            <a:pPr algn="l">
              <a:lnSpc>
                <a:spcPct val="150000"/>
              </a:lnSpc>
            </a:pPr>
            <a:r>
              <a:rPr lang="zh-CN" altLang="en-US" sz="1100" b="1" noProof="0" dirty="0">
                <a:ln>
                  <a:noFill/>
                </a:ln>
                <a:solidFill>
                  <a:schemeClr val="accent1">
                    <a:lumMod val="20000"/>
                    <a:lumOff val="80000"/>
                  </a:schemeClr>
                </a:solidFill>
                <a:effectLst/>
                <a:uLnTx/>
                <a:uFillTx/>
                <a:latin typeface="+mn-ea"/>
                <a:sym typeface="Calibri" panose="020F0502020204030204" charset="0"/>
              </a:rPr>
              <a:t>场景：图书馆想要</a:t>
            </a:r>
            <a:r>
              <a:rPr lang="zh-CN" sz="1100" b="1">
                <a:solidFill>
                  <a:schemeClr val="accent1">
                    <a:lumMod val="20000"/>
                    <a:lumOff val="80000"/>
                  </a:schemeClr>
                </a:solidFill>
                <a:latin typeface="+mn-ea"/>
                <a:sym typeface="Calibri" panose="020F0502020204030204" charset="0"/>
              </a:rPr>
              <a:t>为</a:t>
            </a:r>
            <a:r>
              <a:rPr lang="zh-CN" altLang="en-US" sz="1100" b="1">
                <a:solidFill>
                  <a:schemeClr val="accent1">
                    <a:lumMod val="20000"/>
                    <a:lumOff val="80000"/>
                  </a:schemeClr>
                </a:solidFill>
                <a:latin typeface="+mn-ea"/>
                <a:cs typeface="宋体" panose="02010600030101010101" pitchFamily="2" charset="-122"/>
                <a:sym typeface="+mn-ea"/>
              </a:rPr>
              <a:t>高校</a:t>
            </a:r>
            <a:r>
              <a:rPr lang="zh-CN" altLang="en-US" sz="1100" b="1" noProof="0" dirty="0">
                <a:ln>
                  <a:noFill/>
                </a:ln>
                <a:solidFill>
                  <a:schemeClr val="accent1">
                    <a:lumMod val="20000"/>
                    <a:lumOff val="80000"/>
                  </a:schemeClr>
                </a:solidFill>
                <a:effectLst/>
                <a:uLnTx/>
                <a:uFillTx/>
                <a:latin typeface="+mn-ea"/>
                <a:sym typeface="Calibri" panose="020F0502020204030204" charset="0"/>
              </a:rPr>
              <a:t>科研管理部门提供本校科研成果</a:t>
            </a:r>
            <a:r>
              <a:rPr lang="zh-CN" altLang="en-US" sz="1200" b="1" noProof="0" dirty="0">
                <a:ln>
                  <a:noFill/>
                </a:ln>
                <a:solidFill>
                  <a:schemeClr val="accent1">
                    <a:lumMod val="50000"/>
                  </a:schemeClr>
                </a:solidFill>
                <a:effectLst/>
                <a:uLnTx/>
                <a:uFillTx/>
                <a:latin typeface="+mn-ea"/>
                <a:sym typeface="Calibri" panose="020F0502020204030204" charset="0"/>
              </a:rPr>
              <a:t>分析服务</a:t>
            </a:r>
            <a:r>
              <a:rPr lang="zh-CN" altLang="en-US" sz="1100" b="1" noProof="0" dirty="0">
                <a:ln>
                  <a:noFill/>
                </a:ln>
                <a:solidFill>
                  <a:schemeClr val="accent1">
                    <a:lumMod val="20000"/>
                    <a:lumOff val="80000"/>
                  </a:schemeClr>
                </a:solidFill>
                <a:effectLst/>
                <a:uLnTx/>
                <a:uFillTx/>
                <a:latin typeface="+mn-ea"/>
                <a:sym typeface="Calibri" panose="020F0502020204030204" charset="0"/>
              </a:rPr>
              <a:t>，或想要</a:t>
            </a:r>
            <a:r>
              <a:rPr lang="zh-CN" altLang="en-US" sz="1200" b="1" noProof="0" dirty="0">
                <a:ln>
                  <a:noFill/>
                </a:ln>
                <a:solidFill>
                  <a:schemeClr val="accent1">
                    <a:lumMod val="50000"/>
                  </a:schemeClr>
                </a:solidFill>
                <a:effectLst/>
                <a:uLnTx/>
                <a:uFillTx/>
                <a:latin typeface="+mn-ea"/>
                <a:sym typeface="Calibri" panose="020F0502020204030204" charset="0"/>
              </a:rPr>
              <a:t>辅助</a:t>
            </a:r>
            <a:r>
              <a:rPr lang="zh-CN" altLang="en-US" sz="1100" b="1" noProof="0" dirty="0">
                <a:ln>
                  <a:noFill/>
                </a:ln>
                <a:solidFill>
                  <a:schemeClr val="accent1">
                    <a:lumMod val="20000"/>
                    <a:lumOff val="80000"/>
                  </a:schemeClr>
                </a:solidFill>
                <a:effectLst/>
                <a:uLnTx/>
                <a:uFillTx/>
                <a:latin typeface="+mn-ea"/>
                <a:sym typeface="Calibri" panose="020F0502020204030204" charset="0"/>
              </a:rPr>
              <a:t>发规处进行</a:t>
            </a:r>
            <a:r>
              <a:rPr lang="zh-CN" altLang="en-US" sz="1100" b="1">
                <a:solidFill>
                  <a:schemeClr val="accent1">
                    <a:lumMod val="20000"/>
                    <a:lumOff val="80000"/>
                  </a:schemeClr>
                </a:solidFill>
                <a:latin typeface="+mn-ea"/>
                <a:cs typeface="宋体" panose="02010600030101010101" pitchFamily="2" charset="-122"/>
                <a:sym typeface="+mn-ea"/>
              </a:rPr>
              <a:t>学科发展规划。</a:t>
            </a:r>
            <a:endParaRPr lang="zh-CN" altLang="en-US" sz="1100" b="1" spc="150" dirty="0">
              <a:solidFill>
                <a:schemeClr val="accent1">
                  <a:lumMod val="20000"/>
                  <a:lumOff val="80000"/>
                </a:schemeClr>
              </a:solidFill>
              <a:latin typeface="+mn-ea"/>
              <a:cs typeface="宋体" panose="02010600030101010101" pitchFamily="2" charset="-122"/>
              <a:sym typeface="+mn-ea"/>
            </a:endParaRPr>
          </a:p>
        </p:txBody>
      </p:sp>
      <p:sp>
        <p:nvSpPr>
          <p:cNvPr id="41" name="文本框 40"/>
          <p:cNvSpPr txBox="1"/>
          <p:nvPr>
            <p:custDataLst>
              <p:tags r:id="rId12"/>
            </p:custDataLst>
          </p:nvPr>
        </p:nvSpPr>
        <p:spPr>
          <a:xfrm>
            <a:off x="8562340" y="2134870"/>
            <a:ext cx="2622550" cy="1214755"/>
          </a:xfrm>
          <a:prstGeom prst="rect">
            <a:avLst/>
          </a:prstGeom>
          <a:noFill/>
          <a:ln>
            <a:noFill/>
          </a:ln>
        </p:spPr>
        <p:txBody>
          <a:bodyPr wrap="square" rtlCol="0" anchor="ctr">
            <a:noAutofit/>
          </a:bodyPr>
          <a:lstStyle/>
          <a:p>
            <a:pPr algn="l">
              <a:lnSpc>
                <a:spcPct val="150000"/>
              </a:lnSpc>
            </a:pPr>
            <a:r>
              <a:rPr lang="zh-CN" altLang="en-US" sz="1100" b="1" dirty="0" err="1">
                <a:solidFill>
                  <a:schemeClr val="accent1">
                    <a:lumMod val="20000"/>
                    <a:lumOff val="80000"/>
                  </a:schemeClr>
                </a:solidFill>
                <a:latin typeface="宋体" panose="02010600030101010101" pitchFamily="2" charset="-122"/>
                <a:ea typeface="宋体" panose="02010600030101010101" pitchFamily="2" charset="-122"/>
                <a:sym typeface="+mn-ea"/>
              </a:rPr>
              <a:t>场景：某省教育厅在进行本</a:t>
            </a:r>
            <a:r>
              <a:rPr lang="zh-CN" altLang="en-US" sz="1100" b="1" dirty="0" err="1">
                <a:solidFill>
                  <a:schemeClr val="accent1">
                    <a:lumMod val="50000"/>
                  </a:schemeClr>
                </a:solidFill>
                <a:latin typeface="宋体" panose="02010600030101010101" pitchFamily="2" charset="-122"/>
                <a:ea typeface="宋体" panose="02010600030101010101" pitchFamily="2" charset="-122"/>
                <a:sym typeface="+mn-ea"/>
              </a:rPr>
              <a:t>地区</a:t>
            </a:r>
            <a:r>
              <a:rPr lang="zh-CN" altLang="en-US" sz="1100" b="1" dirty="0" err="1">
                <a:solidFill>
                  <a:schemeClr val="accent1">
                    <a:lumMod val="20000"/>
                    <a:lumOff val="80000"/>
                  </a:schemeClr>
                </a:solidFill>
                <a:latin typeface="宋体" panose="02010600030101010101" pitchFamily="2" charset="-122"/>
                <a:ea typeface="宋体" panose="02010600030101010101" pitchFamily="2" charset="-122"/>
                <a:sym typeface="+mn-ea"/>
              </a:rPr>
              <a:t>科研规划时，想要掌握本地区科研整体实力，各学科研究现状，以及本地区热门高校的科研水平。</a:t>
            </a:r>
            <a:endParaRPr lang="zh-CN" altLang="en-US" sz="1100" b="1" spc="150" dirty="0" err="1">
              <a:solidFill>
                <a:schemeClr val="accent1">
                  <a:lumMod val="20000"/>
                  <a:lumOff val="80000"/>
                </a:schemeClr>
              </a:solidFill>
              <a:latin typeface="宋体" panose="02010600030101010101" pitchFamily="2" charset="-122"/>
              <a:ea typeface="宋体" panose="02010600030101010101" pitchFamily="2" charset="-122"/>
              <a:sym typeface="+mn-ea"/>
            </a:endParaRPr>
          </a:p>
        </p:txBody>
      </p:sp>
      <p:sp>
        <p:nvSpPr>
          <p:cNvPr id="44" name="文本框 43"/>
          <p:cNvSpPr txBox="1"/>
          <p:nvPr>
            <p:custDataLst>
              <p:tags r:id="rId13"/>
            </p:custDataLst>
          </p:nvPr>
        </p:nvSpPr>
        <p:spPr>
          <a:xfrm>
            <a:off x="8533765" y="4271645"/>
            <a:ext cx="2622550" cy="1104265"/>
          </a:xfrm>
          <a:prstGeom prst="rect">
            <a:avLst/>
          </a:prstGeom>
          <a:noFill/>
          <a:ln>
            <a:noFill/>
          </a:ln>
        </p:spPr>
        <p:txBody>
          <a:bodyPr wrap="square" rtlCol="0" anchor="ctr">
            <a:noAutofit/>
          </a:bodyPr>
          <a:lstStyle/>
          <a:p>
            <a:pPr algn="ctr">
              <a:lnSpc>
                <a:spcPct val="150000"/>
              </a:lnSpc>
            </a:pPr>
            <a:r>
              <a:rPr lang="zh-CN" altLang="en-US" sz="1100" b="1" noProof="0" dirty="0">
                <a:ln>
                  <a:noFill/>
                </a:ln>
                <a:solidFill>
                  <a:schemeClr val="accent1">
                    <a:lumMod val="20000"/>
                    <a:lumOff val="80000"/>
                  </a:schemeClr>
                </a:solidFill>
                <a:effectLst/>
                <a:uLnTx/>
                <a:uFillTx/>
                <a:latin typeface="+mn-ea"/>
                <a:sym typeface="Calibri" panose="020F0502020204030204" charset="0"/>
              </a:rPr>
              <a:t>服务：</a:t>
            </a:r>
            <a:r>
              <a:rPr lang="zh-CN" sz="1100" b="1">
                <a:solidFill>
                  <a:schemeClr val="accent1">
                    <a:lumMod val="20000"/>
                    <a:lumOff val="80000"/>
                  </a:schemeClr>
                </a:solidFill>
                <a:latin typeface="+mn-ea"/>
                <a:sym typeface="+mn-ea"/>
              </a:rPr>
              <a:t>清晰了解该地区科研整体实力与分布，分析各区域</a:t>
            </a:r>
            <a:r>
              <a:rPr lang="zh-CN" sz="1200" b="1">
                <a:solidFill>
                  <a:schemeClr val="accent1">
                    <a:lumMod val="50000"/>
                  </a:schemeClr>
                </a:solidFill>
                <a:latin typeface="+mn-ea"/>
                <a:sym typeface="+mn-ea"/>
              </a:rPr>
              <a:t>学科表现</a:t>
            </a:r>
            <a:r>
              <a:rPr lang="zh-CN" sz="1100" b="1">
                <a:solidFill>
                  <a:schemeClr val="accent1">
                    <a:lumMod val="50000"/>
                  </a:schemeClr>
                </a:solidFill>
                <a:latin typeface="+mn-ea"/>
                <a:sym typeface="+mn-ea"/>
              </a:rPr>
              <a:t>、</a:t>
            </a:r>
            <a:r>
              <a:rPr lang="zh-CN" sz="1200" b="1">
                <a:solidFill>
                  <a:schemeClr val="accent1">
                    <a:lumMod val="50000"/>
                  </a:schemeClr>
                </a:solidFill>
                <a:latin typeface="+mn-ea"/>
                <a:sym typeface="+mn-ea"/>
              </a:rPr>
              <a:t>发展趋势</a:t>
            </a:r>
            <a:r>
              <a:rPr lang="zh-CN" sz="1100" b="1">
                <a:solidFill>
                  <a:schemeClr val="accent1">
                    <a:lumMod val="50000"/>
                  </a:schemeClr>
                </a:solidFill>
                <a:latin typeface="+mn-ea"/>
                <a:sym typeface="+mn-ea"/>
              </a:rPr>
              <a:t>及</a:t>
            </a:r>
            <a:r>
              <a:rPr lang="zh-CN" sz="1200" b="1">
                <a:solidFill>
                  <a:schemeClr val="accent1">
                    <a:lumMod val="50000"/>
                  </a:schemeClr>
                </a:solidFill>
                <a:latin typeface="+mn-ea"/>
                <a:sym typeface="+mn-ea"/>
              </a:rPr>
              <a:t>突出特点</a:t>
            </a:r>
            <a:r>
              <a:rPr lang="zh-CN" sz="1100" b="1">
                <a:solidFill>
                  <a:schemeClr val="accent1">
                    <a:lumMod val="20000"/>
                    <a:lumOff val="80000"/>
                  </a:schemeClr>
                </a:solidFill>
                <a:latin typeface="+mn-ea"/>
                <a:sym typeface="+mn-ea"/>
              </a:rPr>
              <a:t>，</a:t>
            </a:r>
            <a:r>
              <a:rPr lang="zh-CN" altLang="en-US" sz="1100" b="1">
                <a:solidFill>
                  <a:schemeClr val="accent1">
                    <a:lumMod val="20000"/>
                    <a:lumOff val="80000"/>
                  </a:schemeClr>
                </a:solidFill>
                <a:latin typeface="+mn-ea"/>
                <a:sym typeface="+mn-ea"/>
              </a:rPr>
              <a:t>实时监测学科发展全景，</a:t>
            </a:r>
            <a:r>
              <a:rPr lang="zh-CN" sz="1100" b="1">
                <a:solidFill>
                  <a:schemeClr val="accent1">
                    <a:lumMod val="20000"/>
                    <a:lumOff val="80000"/>
                  </a:schemeClr>
                </a:solidFill>
                <a:latin typeface="+mn-ea"/>
                <a:sym typeface="+mn-ea"/>
              </a:rPr>
              <a:t>为地区科研规划提供数据参考。</a:t>
            </a:r>
            <a:endParaRPr lang="zh-CN" altLang="en-US" sz="1100" b="1" spc="150" dirty="0">
              <a:solidFill>
                <a:schemeClr val="accent1">
                  <a:lumMod val="20000"/>
                  <a:lumOff val="80000"/>
                </a:schemeClr>
              </a:solidFill>
              <a:latin typeface="+mn-ea"/>
              <a:sym typeface="+mn-ea"/>
            </a:endParaRPr>
          </a:p>
        </p:txBody>
      </p:sp>
      <p:sp>
        <p:nvSpPr>
          <p:cNvPr id="53" name="任意多边形 26"/>
          <p:cNvSpPr/>
          <p:nvPr>
            <p:custDataLst>
              <p:tags r:id="rId14"/>
            </p:custDataLst>
          </p:nvPr>
        </p:nvSpPr>
        <p:spPr>
          <a:xfrm>
            <a:off x="1290320" y="4179570"/>
            <a:ext cx="2821305" cy="1757045"/>
          </a:xfrm>
          <a:custGeom>
            <a:avLst/>
            <a:gdLst>
              <a:gd name="connsiteX0" fmla="*/ 637773 w 3085254"/>
              <a:gd name="connsiteY0" fmla="*/ 1852859 h 1921319"/>
              <a:gd name="connsiteX1" fmla="*/ 637773 w 3085254"/>
              <a:gd name="connsiteY1" fmla="*/ 1856166 h 1921319"/>
              <a:gd name="connsiteX2" fmla="*/ 639447 w 3085254"/>
              <a:gd name="connsiteY2" fmla="*/ 1854513 h 1921319"/>
              <a:gd name="connsiteX3" fmla="*/ 29611 w 3085254"/>
              <a:gd name="connsiteY3" fmla="*/ 35560 h 1921319"/>
              <a:gd name="connsiteX4" fmla="*/ 29611 w 3085254"/>
              <a:gd name="connsiteY4" fmla="*/ 1260091 h 1921319"/>
              <a:gd name="connsiteX5" fmla="*/ 66389 w 3085254"/>
              <a:gd name="connsiteY5" fmla="*/ 1260091 h 1921319"/>
              <a:gd name="connsiteX6" fmla="*/ 66389 w 3085254"/>
              <a:gd name="connsiteY6" fmla="*/ 66554 h 1921319"/>
              <a:gd name="connsiteX7" fmla="*/ 3027183 w 3085254"/>
              <a:gd name="connsiteY7" fmla="*/ 66554 h 1921319"/>
              <a:gd name="connsiteX8" fmla="*/ 3027183 w 3085254"/>
              <a:gd name="connsiteY8" fmla="*/ 1859230 h 1921319"/>
              <a:gd name="connsiteX9" fmla="*/ 637773 w 3085254"/>
              <a:gd name="connsiteY9" fmla="*/ 1859230 h 1921319"/>
              <a:gd name="connsiteX10" fmla="*/ 637773 w 3085254"/>
              <a:gd name="connsiteY10" fmla="*/ 1890225 h 1921319"/>
              <a:gd name="connsiteX11" fmla="*/ 3055643 w 3085254"/>
              <a:gd name="connsiteY11" fmla="*/ 1890225 h 1921319"/>
              <a:gd name="connsiteX12" fmla="*/ 3055643 w 3085254"/>
              <a:gd name="connsiteY12" fmla="*/ 35560 h 1921319"/>
              <a:gd name="connsiteX13" fmla="*/ 0 w 3085254"/>
              <a:gd name="connsiteY13" fmla="*/ 0 h 1921319"/>
              <a:gd name="connsiteX14" fmla="*/ 3085254 w 3085254"/>
              <a:gd name="connsiteY14" fmla="*/ 0 h 1921319"/>
              <a:gd name="connsiteX15" fmla="*/ 3085254 w 3085254"/>
              <a:gd name="connsiteY15" fmla="*/ 1921319 h 1921319"/>
              <a:gd name="connsiteX16" fmla="*/ 592170 w 3085254"/>
              <a:gd name="connsiteY16" fmla="*/ 1921319 h 1921319"/>
              <a:gd name="connsiteX17" fmla="*/ 597146 w 3085254"/>
              <a:gd name="connsiteY17" fmla="*/ 1916263 h 1921319"/>
              <a:gd name="connsiteX18" fmla="*/ 0 w 3085254"/>
              <a:gd name="connsiteY18" fmla="*/ 1309531 h 19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5254" h="1921319">
                <a:moveTo>
                  <a:pt x="637773" y="1852859"/>
                </a:moveTo>
                <a:lnTo>
                  <a:pt x="637773" y="1856166"/>
                </a:lnTo>
                <a:lnTo>
                  <a:pt x="639447" y="1854513"/>
                </a:lnTo>
                <a:close/>
                <a:moveTo>
                  <a:pt x="29611" y="35560"/>
                </a:moveTo>
                <a:lnTo>
                  <a:pt x="29611" y="1260091"/>
                </a:lnTo>
                <a:lnTo>
                  <a:pt x="66389" y="1260091"/>
                </a:lnTo>
                <a:lnTo>
                  <a:pt x="66389" y="66554"/>
                </a:lnTo>
                <a:lnTo>
                  <a:pt x="3027183" y="66554"/>
                </a:lnTo>
                <a:lnTo>
                  <a:pt x="3027183" y="1859230"/>
                </a:lnTo>
                <a:lnTo>
                  <a:pt x="637773" y="1859230"/>
                </a:lnTo>
                <a:lnTo>
                  <a:pt x="637773" y="1890225"/>
                </a:lnTo>
                <a:lnTo>
                  <a:pt x="3055643" y="1890225"/>
                </a:lnTo>
                <a:lnTo>
                  <a:pt x="3055643" y="35560"/>
                </a:lnTo>
                <a:close/>
                <a:moveTo>
                  <a:pt x="0" y="0"/>
                </a:moveTo>
                <a:lnTo>
                  <a:pt x="3085254" y="0"/>
                </a:lnTo>
                <a:lnTo>
                  <a:pt x="3085254" y="1921319"/>
                </a:lnTo>
                <a:lnTo>
                  <a:pt x="592170" y="1921319"/>
                </a:lnTo>
                <a:lnTo>
                  <a:pt x="597146" y="1916263"/>
                </a:lnTo>
                <a:lnTo>
                  <a:pt x="0" y="1309531"/>
                </a:lnTo>
                <a:close/>
              </a:path>
            </a:pathLst>
          </a:custGeom>
          <a:solidFill>
            <a:srgbClr val="C00000">
              <a:alpha val="60000"/>
            </a:srgbClr>
          </a:solidFill>
          <a:ln>
            <a:noFill/>
            <a:prstDash val="lgDash"/>
          </a:ln>
          <a:effectLst/>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80000" bIns="180000" numCol="1" spcCol="0" rtlCol="0" fromWordArt="0" anchor="ctr" anchorCtr="0" forceAA="0" compatLnSpc="1">
            <a:normAutofit/>
          </a:bodyPr>
          <a:lstStyle/>
          <a:p>
            <a:pPr lvl="0" algn="ctr">
              <a:lnSpc>
                <a:spcPct val="150000"/>
              </a:lnSpc>
              <a:buClrTx/>
              <a:buSzTx/>
              <a:buFontTx/>
            </a:pPr>
            <a:endParaRPr lang="zh-CN" altLang="en-US" dirty="0">
              <a:solidFill>
                <a:srgbClr val="FFFFFF"/>
              </a:solidFill>
              <a:latin typeface="微软雅黑" panose="020B0503020204020204" charset="-122"/>
              <a:ea typeface="微软雅黑" panose="020B0503020204020204" charset="-122"/>
              <a:sym typeface="+mn-ea"/>
            </a:endParaRPr>
          </a:p>
        </p:txBody>
      </p:sp>
      <p:cxnSp>
        <p:nvCxnSpPr>
          <p:cNvPr id="54" name="直接连接符 53"/>
          <p:cNvCxnSpPr/>
          <p:nvPr>
            <p:custDataLst>
              <p:tags r:id="rId15"/>
            </p:custDataLst>
          </p:nvPr>
        </p:nvCxnSpPr>
        <p:spPr>
          <a:xfrm>
            <a:off x="1130300" y="5545455"/>
            <a:ext cx="549910" cy="561975"/>
          </a:xfrm>
          <a:prstGeom prst="line">
            <a:avLst/>
          </a:prstGeom>
          <a:noFill/>
          <a:ln>
            <a:solidFill>
              <a:srgbClr val="C00000"/>
            </a:solidFill>
          </a:ln>
        </p:spPr>
        <p:style>
          <a:lnRef idx="1">
            <a:srgbClr val="F99F7B"/>
          </a:lnRef>
          <a:fillRef idx="0">
            <a:srgbClr val="F99F7B"/>
          </a:fillRef>
          <a:effectRef idx="0">
            <a:srgbClr val="F99F7B"/>
          </a:effectRef>
          <a:fontRef idx="minor">
            <a:srgbClr val="3F4143"/>
          </a:fontRef>
        </p:style>
      </p:cxnSp>
      <p:sp>
        <p:nvSpPr>
          <p:cNvPr id="7" name="文本框 6"/>
          <p:cNvSpPr txBox="1"/>
          <p:nvPr>
            <p:custDataLst>
              <p:tags r:id="rId16"/>
            </p:custDataLst>
          </p:nvPr>
        </p:nvSpPr>
        <p:spPr>
          <a:xfrm>
            <a:off x="1461770" y="4219575"/>
            <a:ext cx="2610485" cy="1789430"/>
          </a:xfrm>
          <a:prstGeom prst="rect">
            <a:avLst/>
          </a:prstGeom>
          <a:noFill/>
          <a:ln>
            <a:noFill/>
          </a:ln>
        </p:spPr>
        <p:txBody>
          <a:bodyPr wrap="square" rtlCol="0" anchor="ctr">
            <a:noAutofit/>
          </a:bodyPr>
          <a:lstStyle/>
          <a:p>
            <a:pPr indent="0" algn="l" fontAlgn="auto">
              <a:lnSpc>
                <a:spcPct val="130000"/>
              </a:lnSpc>
            </a:pPr>
            <a:r>
              <a:rPr lang="zh-CN" altLang="en-US" sz="1100" b="1" noProof="0" dirty="0">
                <a:ln>
                  <a:noFill/>
                </a:ln>
                <a:solidFill>
                  <a:schemeClr val="accent1">
                    <a:lumMod val="20000"/>
                    <a:lumOff val="80000"/>
                  </a:schemeClr>
                </a:solidFill>
                <a:effectLst/>
                <a:uLnTx/>
                <a:uFillTx/>
                <a:latin typeface="+mn-ea"/>
                <a:sym typeface="Calibri" panose="020F0502020204030204" charset="0"/>
              </a:rPr>
              <a:t>服务：通过机构汇总分析，机构学科分析与对标分析，获取本机构</a:t>
            </a:r>
            <a:r>
              <a:rPr lang="zh-CN" altLang="en-US" sz="1200" b="1" noProof="0" dirty="0">
                <a:ln>
                  <a:noFill/>
                </a:ln>
                <a:solidFill>
                  <a:schemeClr val="accent1">
                    <a:lumMod val="50000"/>
                  </a:schemeClr>
                </a:solidFill>
                <a:effectLst/>
                <a:uLnTx/>
                <a:uFillTx/>
                <a:latin typeface="+mn-ea"/>
                <a:sym typeface="Calibri" panose="020F0502020204030204" charset="0"/>
              </a:rPr>
              <a:t>整体科研</a:t>
            </a:r>
            <a:r>
              <a:rPr lang="zh-CN" altLang="en-US" sz="1100" b="1" noProof="0" dirty="0">
                <a:ln>
                  <a:noFill/>
                </a:ln>
                <a:solidFill>
                  <a:schemeClr val="bg1"/>
                </a:solidFill>
                <a:effectLst/>
                <a:uLnTx/>
                <a:uFillTx/>
                <a:latin typeface="+mn-ea"/>
                <a:sym typeface="Calibri" panose="020F0502020204030204" charset="0"/>
              </a:rPr>
              <a:t>水</a:t>
            </a:r>
            <a:r>
              <a:rPr lang="zh-CN" altLang="en-US" sz="1100" b="1" noProof="0" dirty="0">
                <a:ln>
                  <a:noFill/>
                </a:ln>
                <a:solidFill>
                  <a:schemeClr val="accent1">
                    <a:lumMod val="20000"/>
                    <a:lumOff val="80000"/>
                  </a:schemeClr>
                </a:solidFill>
                <a:effectLst/>
                <a:uLnTx/>
                <a:uFillTx/>
                <a:latin typeface="+mn-ea"/>
                <a:sym typeface="Calibri" panose="020F0502020204030204" charset="0"/>
              </a:rPr>
              <a:t>平以及</a:t>
            </a:r>
            <a:r>
              <a:rPr lang="zh-CN" altLang="en-US" sz="1200" b="1" noProof="0" dirty="0">
                <a:ln>
                  <a:noFill/>
                </a:ln>
                <a:solidFill>
                  <a:schemeClr val="accent1">
                    <a:lumMod val="50000"/>
                  </a:schemeClr>
                </a:solidFill>
                <a:effectLst/>
                <a:uLnTx/>
                <a:uFillTx/>
                <a:latin typeface="+mn-ea"/>
                <a:sym typeface="Calibri" panose="020F0502020204030204" charset="0"/>
              </a:rPr>
              <a:t>各学科研究现状</a:t>
            </a:r>
            <a:r>
              <a:rPr lang="zh-CN" altLang="en-US" sz="1100" b="1" noProof="0" dirty="0">
                <a:ln>
                  <a:noFill/>
                </a:ln>
                <a:solidFill>
                  <a:schemeClr val="accent1">
                    <a:lumMod val="20000"/>
                    <a:lumOff val="80000"/>
                  </a:schemeClr>
                </a:solidFill>
                <a:effectLst/>
                <a:uLnTx/>
                <a:uFillTx/>
                <a:latin typeface="+mn-ea"/>
                <a:sym typeface="Calibri" panose="020F0502020204030204" charset="0"/>
              </a:rPr>
              <a:t>，以及与对标机构的</a:t>
            </a:r>
            <a:r>
              <a:rPr lang="zh-CN" altLang="en-US" sz="1200" b="1" noProof="0" dirty="0">
                <a:ln>
                  <a:noFill/>
                </a:ln>
                <a:solidFill>
                  <a:schemeClr val="accent1">
                    <a:lumMod val="50000"/>
                  </a:schemeClr>
                </a:solidFill>
                <a:effectLst/>
                <a:uLnTx/>
                <a:uFillTx/>
                <a:latin typeface="+mn-ea"/>
                <a:sym typeface="Calibri" panose="020F0502020204030204" charset="0"/>
              </a:rPr>
              <a:t>科研差距</a:t>
            </a:r>
            <a:r>
              <a:rPr lang="zh-CN" altLang="en-US" sz="1100" b="1" noProof="0" dirty="0">
                <a:ln>
                  <a:noFill/>
                </a:ln>
                <a:solidFill>
                  <a:schemeClr val="accent1">
                    <a:lumMod val="20000"/>
                    <a:lumOff val="80000"/>
                  </a:schemeClr>
                </a:solidFill>
                <a:effectLst/>
                <a:uLnTx/>
                <a:uFillTx/>
                <a:latin typeface="+mn-ea"/>
                <a:sym typeface="Calibri" panose="020F0502020204030204" charset="0"/>
              </a:rPr>
              <a:t>，</a:t>
            </a:r>
            <a:r>
              <a:rPr lang="zh-CN" altLang="en-US" sz="1100" b="1">
                <a:solidFill>
                  <a:schemeClr val="accent1">
                    <a:lumMod val="20000"/>
                    <a:lumOff val="80000"/>
                  </a:schemeClr>
                </a:solidFill>
                <a:latin typeface="+mn-ea"/>
                <a:cs typeface="宋体" panose="02010600030101010101" pitchFamily="2" charset="-122"/>
                <a:sym typeface="+mn-ea"/>
              </a:rPr>
              <a:t>明确高校</a:t>
            </a:r>
            <a:r>
              <a:rPr lang="zh-CN" altLang="en-US" sz="1200" b="1">
                <a:solidFill>
                  <a:schemeClr val="accent1">
                    <a:lumMod val="50000"/>
                  </a:schemeClr>
                </a:solidFill>
                <a:latin typeface="+mn-ea"/>
                <a:cs typeface="宋体" panose="02010600030101010101" pitchFamily="2" charset="-122"/>
                <a:sym typeface="+mn-ea"/>
              </a:rPr>
              <a:t>优势学科</a:t>
            </a:r>
            <a:r>
              <a:rPr lang="zh-CN" altLang="en-US" sz="1100" b="1">
                <a:solidFill>
                  <a:schemeClr val="accent1">
                    <a:lumMod val="50000"/>
                  </a:schemeClr>
                </a:solidFill>
                <a:latin typeface="+mn-ea"/>
                <a:cs typeface="宋体" panose="02010600030101010101" pitchFamily="2" charset="-122"/>
                <a:sym typeface="+mn-ea"/>
              </a:rPr>
              <a:t>及</a:t>
            </a:r>
            <a:r>
              <a:rPr lang="zh-CN" altLang="en-US" sz="1200" b="1">
                <a:solidFill>
                  <a:schemeClr val="accent1">
                    <a:lumMod val="50000"/>
                  </a:schemeClr>
                </a:solidFill>
                <a:latin typeface="+mn-ea"/>
                <a:cs typeface="宋体" panose="02010600030101010101" pitchFamily="2" charset="-122"/>
                <a:sym typeface="+mn-ea"/>
              </a:rPr>
              <a:t>劣势学科</a:t>
            </a:r>
            <a:r>
              <a:rPr lang="zh-CN" altLang="en-US" sz="1100" b="1">
                <a:solidFill>
                  <a:schemeClr val="accent1">
                    <a:lumMod val="20000"/>
                    <a:lumOff val="80000"/>
                  </a:schemeClr>
                </a:solidFill>
                <a:latin typeface="+mn-ea"/>
                <a:cs typeface="宋体" panose="02010600030101010101" pitchFamily="2" charset="-122"/>
                <a:sym typeface="+mn-ea"/>
              </a:rPr>
              <a:t>，</a:t>
            </a:r>
            <a:r>
              <a:rPr lang="zh-CN" altLang="en-US" sz="1100" b="1">
                <a:solidFill>
                  <a:schemeClr val="accent1">
                    <a:lumMod val="20000"/>
                    <a:lumOff val="80000"/>
                  </a:schemeClr>
                </a:solidFill>
                <a:latin typeface="+mn-ea"/>
                <a:sym typeface="+mn-ea"/>
              </a:rPr>
              <a:t>为高校的整体规划与重点学科建设提供参考依据。</a:t>
            </a:r>
            <a:endParaRPr kumimoji="0" lang="zh-CN" altLang="en-US" sz="11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mn-ea"/>
            </a:endParaRPr>
          </a:p>
          <a:p>
            <a:pPr indent="0" algn="ctr" fontAlgn="auto">
              <a:lnSpc>
                <a:spcPct val="130000"/>
              </a:lnSpc>
            </a:pPr>
            <a:endParaRPr kumimoji="0" lang="zh-CN" altLang="en-US" sz="11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mn-ea"/>
            </a:endParaRPr>
          </a:p>
        </p:txBody>
      </p:sp>
      <p:sp>
        <p:nvSpPr>
          <p:cNvPr id="11" name="任意多边形 31"/>
          <p:cNvSpPr/>
          <p:nvPr>
            <p:custDataLst>
              <p:tags r:id="rId17"/>
            </p:custDataLst>
          </p:nvPr>
        </p:nvSpPr>
        <p:spPr>
          <a:xfrm>
            <a:off x="4862195" y="4175760"/>
            <a:ext cx="2821305" cy="1757045"/>
          </a:xfrm>
          <a:custGeom>
            <a:avLst/>
            <a:gdLst>
              <a:gd name="connsiteX0" fmla="*/ 637773 w 3085254"/>
              <a:gd name="connsiteY0" fmla="*/ 1852859 h 1921319"/>
              <a:gd name="connsiteX1" fmla="*/ 637773 w 3085254"/>
              <a:gd name="connsiteY1" fmla="*/ 1856166 h 1921319"/>
              <a:gd name="connsiteX2" fmla="*/ 639447 w 3085254"/>
              <a:gd name="connsiteY2" fmla="*/ 1854513 h 1921319"/>
              <a:gd name="connsiteX3" fmla="*/ 29611 w 3085254"/>
              <a:gd name="connsiteY3" fmla="*/ 35560 h 1921319"/>
              <a:gd name="connsiteX4" fmla="*/ 29611 w 3085254"/>
              <a:gd name="connsiteY4" fmla="*/ 1260091 h 1921319"/>
              <a:gd name="connsiteX5" fmla="*/ 66389 w 3085254"/>
              <a:gd name="connsiteY5" fmla="*/ 1260091 h 1921319"/>
              <a:gd name="connsiteX6" fmla="*/ 66389 w 3085254"/>
              <a:gd name="connsiteY6" fmla="*/ 66554 h 1921319"/>
              <a:gd name="connsiteX7" fmla="*/ 3027183 w 3085254"/>
              <a:gd name="connsiteY7" fmla="*/ 66554 h 1921319"/>
              <a:gd name="connsiteX8" fmla="*/ 3027183 w 3085254"/>
              <a:gd name="connsiteY8" fmla="*/ 1859230 h 1921319"/>
              <a:gd name="connsiteX9" fmla="*/ 637773 w 3085254"/>
              <a:gd name="connsiteY9" fmla="*/ 1859230 h 1921319"/>
              <a:gd name="connsiteX10" fmla="*/ 637773 w 3085254"/>
              <a:gd name="connsiteY10" fmla="*/ 1890225 h 1921319"/>
              <a:gd name="connsiteX11" fmla="*/ 3055643 w 3085254"/>
              <a:gd name="connsiteY11" fmla="*/ 1890225 h 1921319"/>
              <a:gd name="connsiteX12" fmla="*/ 3055643 w 3085254"/>
              <a:gd name="connsiteY12" fmla="*/ 35560 h 1921319"/>
              <a:gd name="connsiteX13" fmla="*/ 0 w 3085254"/>
              <a:gd name="connsiteY13" fmla="*/ 0 h 1921319"/>
              <a:gd name="connsiteX14" fmla="*/ 3085254 w 3085254"/>
              <a:gd name="connsiteY14" fmla="*/ 0 h 1921319"/>
              <a:gd name="connsiteX15" fmla="*/ 3085254 w 3085254"/>
              <a:gd name="connsiteY15" fmla="*/ 1921319 h 1921319"/>
              <a:gd name="connsiteX16" fmla="*/ 592170 w 3085254"/>
              <a:gd name="connsiteY16" fmla="*/ 1921319 h 1921319"/>
              <a:gd name="connsiteX17" fmla="*/ 597146 w 3085254"/>
              <a:gd name="connsiteY17" fmla="*/ 1916263 h 1921319"/>
              <a:gd name="connsiteX18" fmla="*/ 0 w 3085254"/>
              <a:gd name="connsiteY18" fmla="*/ 1309531 h 19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5254" h="1921319">
                <a:moveTo>
                  <a:pt x="637773" y="1852859"/>
                </a:moveTo>
                <a:lnTo>
                  <a:pt x="637773" y="1856166"/>
                </a:lnTo>
                <a:lnTo>
                  <a:pt x="639447" y="1854513"/>
                </a:lnTo>
                <a:close/>
                <a:moveTo>
                  <a:pt x="29611" y="35560"/>
                </a:moveTo>
                <a:lnTo>
                  <a:pt x="29611" y="1260091"/>
                </a:lnTo>
                <a:lnTo>
                  <a:pt x="66389" y="1260091"/>
                </a:lnTo>
                <a:lnTo>
                  <a:pt x="66389" y="66554"/>
                </a:lnTo>
                <a:lnTo>
                  <a:pt x="3027183" y="66554"/>
                </a:lnTo>
                <a:lnTo>
                  <a:pt x="3027183" y="1859230"/>
                </a:lnTo>
                <a:lnTo>
                  <a:pt x="637773" y="1859230"/>
                </a:lnTo>
                <a:lnTo>
                  <a:pt x="637773" y="1890225"/>
                </a:lnTo>
                <a:lnTo>
                  <a:pt x="3055643" y="1890225"/>
                </a:lnTo>
                <a:lnTo>
                  <a:pt x="3055643" y="35560"/>
                </a:lnTo>
                <a:close/>
                <a:moveTo>
                  <a:pt x="0" y="0"/>
                </a:moveTo>
                <a:lnTo>
                  <a:pt x="3085254" y="0"/>
                </a:lnTo>
                <a:lnTo>
                  <a:pt x="3085254" y="1921319"/>
                </a:lnTo>
                <a:lnTo>
                  <a:pt x="592170" y="1921319"/>
                </a:lnTo>
                <a:lnTo>
                  <a:pt x="597146" y="1916263"/>
                </a:lnTo>
                <a:lnTo>
                  <a:pt x="0" y="1309531"/>
                </a:lnTo>
                <a:close/>
              </a:path>
            </a:pathLst>
          </a:custGeom>
          <a:solidFill>
            <a:srgbClr val="C00000">
              <a:alpha val="60000"/>
            </a:srgbClr>
          </a:solidFill>
          <a:ln>
            <a:noFill/>
            <a:prstDash val="lgDash"/>
          </a:ln>
          <a:effectLst/>
        </p:spPr>
        <p:style>
          <a:lnRef idx="2">
            <a:schemeClr val="accent3"/>
          </a:lnRef>
          <a:fillRef idx="1">
            <a:schemeClr val="lt1"/>
          </a:fillRef>
          <a:effectRef idx="0">
            <a:schemeClr val="accent3"/>
          </a:effectRef>
          <a:fontRef idx="minor">
            <a:schemeClr val="dk1"/>
          </a:fontRef>
        </p:style>
        <p:txBody>
          <a:bodyPr vertOverflow="overflow" horzOverflow="overflow" vert="horz" wrap="square" lIns="180000" bIns="180000" numCol="1" spcCol="0" rtlCol="0" fromWordArt="0" anchor="ctr" anchorCtr="0" forceAA="0" compatLnSpc="1">
            <a:normAutofit/>
          </a:bodyPr>
          <a:lstStyle/>
          <a:p>
            <a:pPr lvl="0" algn="ctr">
              <a:lnSpc>
                <a:spcPct val="150000"/>
              </a:lnSpc>
              <a:buClrTx/>
              <a:buSzTx/>
              <a:buFontTx/>
            </a:pPr>
            <a:endParaRPr lang="zh-CN" altLang="en-US" dirty="0">
              <a:solidFill>
                <a:srgbClr val="FFFFFF"/>
              </a:solidFill>
              <a:latin typeface="微软雅黑" panose="020B0503020204020204" charset="-122"/>
              <a:ea typeface="微软雅黑" panose="020B0503020204020204" charset="-122"/>
              <a:sym typeface="+mn-ea"/>
            </a:endParaRPr>
          </a:p>
        </p:txBody>
      </p:sp>
      <p:cxnSp>
        <p:nvCxnSpPr>
          <p:cNvPr id="13" name="直接连接符 12"/>
          <p:cNvCxnSpPr/>
          <p:nvPr>
            <p:custDataLst>
              <p:tags r:id="rId18"/>
            </p:custDataLst>
          </p:nvPr>
        </p:nvCxnSpPr>
        <p:spPr>
          <a:xfrm>
            <a:off x="4702175" y="5541645"/>
            <a:ext cx="549910" cy="561975"/>
          </a:xfrm>
          <a:prstGeom prst="line">
            <a:avLst/>
          </a:prstGeom>
          <a:noFill/>
          <a:ln>
            <a:solidFill>
              <a:srgbClr val="C00000"/>
            </a:solidFill>
          </a:ln>
        </p:spPr>
        <p:style>
          <a:lnRef idx="1">
            <a:srgbClr val="F99F7B"/>
          </a:lnRef>
          <a:fillRef idx="0">
            <a:srgbClr val="F99F7B"/>
          </a:fillRef>
          <a:effectRef idx="0">
            <a:srgbClr val="F99F7B"/>
          </a:effectRef>
          <a:fontRef idx="minor">
            <a:srgbClr val="3F4143"/>
          </a:fontRef>
        </p:style>
      </p:cxnSp>
      <p:sp>
        <p:nvSpPr>
          <p:cNvPr id="17" name="文本框 16"/>
          <p:cNvSpPr txBox="1"/>
          <p:nvPr>
            <p:custDataLst>
              <p:tags r:id="rId19"/>
            </p:custDataLst>
          </p:nvPr>
        </p:nvSpPr>
        <p:spPr>
          <a:xfrm>
            <a:off x="4961890" y="4357370"/>
            <a:ext cx="2622550" cy="1085215"/>
          </a:xfrm>
          <a:prstGeom prst="rect">
            <a:avLst/>
          </a:prstGeom>
          <a:noFill/>
          <a:ln>
            <a:noFill/>
          </a:ln>
        </p:spPr>
        <p:txBody>
          <a:bodyPr wrap="square" rtlCol="0" anchor="ctr">
            <a:noAutofit/>
          </a:bodyPr>
          <a:lstStyle/>
          <a:p>
            <a:pPr algn="l">
              <a:lnSpc>
                <a:spcPct val="150000"/>
              </a:lnSpc>
            </a:pPr>
            <a:r>
              <a:rPr lang="zh-CN" altLang="en-US" sz="1100" b="1" noProof="0" dirty="0">
                <a:ln>
                  <a:noFill/>
                </a:ln>
                <a:solidFill>
                  <a:schemeClr val="accent1">
                    <a:lumMod val="20000"/>
                    <a:lumOff val="80000"/>
                  </a:schemeClr>
                </a:solidFill>
                <a:effectLst/>
                <a:uLnTx/>
                <a:uFillTx/>
                <a:latin typeface="+mn-ea"/>
                <a:sym typeface="Calibri" panose="020F0502020204030204" charset="0"/>
              </a:rPr>
              <a:t>服务：</a:t>
            </a:r>
            <a:r>
              <a:rPr lang="zh-CN" sz="1100" b="1">
                <a:solidFill>
                  <a:schemeClr val="accent1">
                    <a:lumMod val="20000"/>
                    <a:lumOff val="80000"/>
                  </a:schemeClr>
                </a:solidFill>
                <a:latin typeface="+mn-ea"/>
                <a:sym typeface="+mn-ea"/>
              </a:rPr>
              <a:t>平台预置了</a:t>
            </a:r>
            <a:r>
              <a:rPr lang="zh-CN" sz="1200" b="1">
                <a:solidFill>
                  <a:schemeClr val="accent1">
                    <a:lumMod val="50000"/>
                  </a:schemeClr>
                </a:solidFill>
                <a:latin typeface="+mn-ea"/>
                <a:sym typeface="+mn-ea"/>
              </a:rPr>
              <a:t>标准化</a:t>
            </a:r>
            <a:r>
              <a:rPr lang="zh-CN" sz="1100" b="1">
                <a:solidFill>
                  <a:schemeClr val="accent1">
                    <a:lumMod val="20000"/>
                    <a:lumOff val="80000"/>
                  </a:schemeClr>
                </a:solidFill>
                <a:latin typeface="+mn-ea"/>
                <a:sym typeface="+mn-ea"/>
              </a:rPr>
              <a:t>的分析</a:t>
            </a:r>
            <a:r>
              <a:rPr lang="zh-CN" sz="1200" b="1">
                <a:solidFill>
                  <a:schemeClr val="accent1">
                    <a:lumMod val="50000"/>
                  </a:schemeClr>
                </a:solidFill>
                <a:latin typeface="+mn-ea"/>
                <a:sym typeface="+mn-ea"/>
              </a:rPr>
              <a:t>报告模板</a:t>
            </a:r>
            <a:r>
              <a:rPr lang="zh-CN" sz="1100" b="1">
                <a:solidFill>
                  <a:schemeClr val="accent1">
                    <a:lumMod val="20000"/>
                    <a:lumOff val="80000"/>
                  </a:schemeClr>
                </a:solidFill>
                <a:latin typeface="+mn-ea"/>
                <a:sym typeface="+mn-ea"/>
              </a:rPr>
              <a:t>，</a:t>
            </a:r>
            <a:r>
              <a:rPr lang="zh-CN" sz="1100" b="1">
                <a:solidFill>
                  <a:schemeClr val="tx2">
                    <a:lumMod val="10000"/>
                    <a:lumOff val="90000"/>
                  </a:schemeClr>
                </a:solidFill>
                <a:latin typeface="+mn-ea"/>
                <a:sym typeface="+mn-ea"/>
              </a:rPr>
              <a:t>图书馆可以一键获取科研成果统计分析报告和对比分析报告，为</a:t>
            </a:r>
            <a:r>
              <a:rPr lang="zh-CN" altLang="en-US" sz="1100" b="1" noProof="0" dirty="0">
                <a:ln>
                  <a:noFill/>
                </a:ln>
                <a:solidFill>
                  <a:schemeClr val="tx2">
                    <a:lumMod val="10000"/>
                    <a:lumOff val="90000"/>
                  </a:schemeClr>
                </a:solidFill>
                <a:effectLst/>
                <a:uLnTx/>
                <a:uFillTx/>
                <a:latin typeface="+mn-ea"/>
                <a:sym typeface="+mn-ea"/>
              </a:rPr>
              <a:t>高校相关部门提供</a:t>
            </a:r>
            <a:r>
              <a:rPr lang="zh-CN" altLang="en-US" sz="1100" b="1" noProof="0" dirty="0">
                <a:ln>
                  <a:noFill/>
                </a:ln>
                <a:solidFill>
                  <a:schemeClr val="tx2">
                    <a:lumMod val="10000"/>
                    <a:lumOff val="90000"/>
                  </a:schemeClr>
                </a:solidFill>
                <a:effectLst/>
                <a:uLnTx/>
                <a:uFillTx/>
                <a:latin typeface="+mn-ea"/>
                <a:sym typeface="Calibri" panose="020F0502020204030204" charset="0"/>
              </a:rPr>
              <a:t>科研成果分析</a:t>
            </a:r>
            <a:r>
              <a:rPr lang="zh-CN" altLang="en-US" sz="1100" b="1" noProof="0" dirty="0">
                <a:ln>
                  <a:noFill/>
                </a:ln>
                <a:solidFill>
                  <a:schemeClr val="tx2">
                    <a:lumMod val="10000"/>
                    <a:lumOff val="90000"/>
                  </a:schemeClr>
                </a:solidFill>
                <a:effectLst/>
                <a:uLnTx/>
                <a:uFillTx/>
                <a:latin typeface="+mn-ea"/>
                <a:sym typeface="+mn-ea"/>
              </a:rPr>
              <a:t>服务。</a:t>
            </a:r>
            <a:endParaRPr lang="zh-CN" altLang="en-US" sz="1100" b="1" noProof="0" dirty="0">
              <a:ln>
                <a:noFill/>
              </a:ln>
              <a:solidFill>
                <a:schemeClr val="tx1"/>
              </a:solidFill>
              <a:effectLst/>
              <a:uLnTx/>
              <a:uFillTx/>
              <a:latin typeface="宋体" panose="02010600030101010101" pitchFamily="2" charset="-122"/>
              <a:ea typeface="宋体" panose="02010600030101010101" pitchFamily="2" charset="-122"/>
              <a:sym typeface="+mn-ea"/>
            </a:endParaRPr>
          </a:p>
          <a:p>
            <a:pPr algn="l">
              <a:lnSpc>
                <a:spcPct val="120000"/>
              </a:lnSpc>
            </a:pPr>
            <a:endParaRPr lang="zh-CN" altLang="en-US" sz="1100" b="1" spc="150" noProof="0" dirty="0">
              <a:ln>
                <a:noFill/>
              </a:ln>
              <a:solidFill>
                <a:schemeClr val="tx1"/>
              </a:solidFill>
              <a:effectLst/>
              <a:uLnTx/>
              <a:uFillTx/>
              <a:latin typeface="宋体" panose="02010600030101010101" pitchFamily="2" charset="-122"/>
              <a:ea typeface="宋体" panose="02010600030101010101" pitchFamily="2" charset="-122"/>
              <a:sym typeface="+mn-ea"/>
            </a:endParaRPr>
          </a:p>
        </p:txBody>
      </p:sp>
      <p:sp>
        <p:nvSpPr>
          <p:cNvPr id="18" name="îšḷîdé"/>
          <p:cNvSpPr/>
          <p:nvPr>
            <p:custDataLst>
              <p:tags r:id="rId20"/>
            </p:custDataLst>
          </p:nvPr>
        </p:nvSpPr>
        <p:spPr>
          <a:xfrm>
            <a:off x="1247775" y="1581150"/>
            <a:ext cx="234950" cy="202565"/>
          </a:xfrm>
          <a:custGeom>
            <a:avLst/>
            <a:gdLst>
              <a:gd name="connsiteX0" fmla="*/ 303857 w 607639"/>
              <a:gd name="connsiteY0" fmla="*/ 303714 h 557467"/>
              <a:gd name="connsiteX1" fmla="*/ 352986 w 607639"/>
              <a:gd name="connsiteY1" fmla="*/ 309132 h 557467"/>
              <a:gd name="connsiteX2" fmla="*/ 514597 w 607639"/>
              <a:gd name="connsiteY2" fmla="*/ 449845 h 557467"/>
              <a:gd name="connsiteX3" fmla="*/ 528676 w 607639"/>
              <a:gd name="connsiteY3" fmla="*/ 528182 h 557467"/>
              <a:gd name="connsiteX4" fmla="*/ 499345 w 607639"/>
              <a:gd name="connsiteY4" fmla="*/ 557467 h 557467"/>
              <a:gd name="connsiteX5" fmla="*/ 108223 w 607639"/>
              <a:gd name="connsiteY5" fmla="*/ 557467 h 557467"/>
              <a:gd name="connsiteX6" fmla="*/ 78892 w 607639"/>
              <a:gd name="connsiteY6" fmla="*/ 528182 h 557467"/>
              <a:gd name="connsiteX7" fmla="*/ 303857 w 607639"/>
              <a:gd name="connsiteY7" fmla="*/ 303714 h 557467"/>
              <a:gd name="connsiteX8" fmla="*/ 455825 w 607639"/>
              <a:gd name="connsiteY8" fmla="*/ 268995 h 557467"/>
              <a:gd name="connsiteX9" fmla="*/ 607639 w 607639"/>
              <a:gd name="connsiteY9" fmla="*/ 420565 h 557467"/>
              <a:gd name="connsiteX10" fmla="*/ 578303 w 607639"/>
              <a:gd name="connsiteY10" fmla="*/ 449854 h 557467"/>
              <a:gd name="connsiteX11" fmla="*/ 576396 w 607639"/>
              <a:gd name="connsiteY11" fmla="*/ 449854 h 557467"/>
              <a:gd name="connsiteX12" fmla="*/ 424875 w 607639"/>
              <a:gd name="connsiteY12" fmla="*/ 272217 h 557467"/>
              <a:gd name="connsiteX13" fmla="*/ 455825 w 607639"/>
              <a:gd name="connsiteY13" fmla="*/ 268995 h 557467"/>
              <a:gd name="connsiteX14" fmla="*/ 151811 w 607639"/>
              <a:gd name="connsiteY14" fmla="*/ 268995 h 557467"/>
              <a:gd name="connsiteX15" fmla="*/ 182906 w 607639"/>
              <a:gd name="connsiteY15" fmla="*/ 272217 h 557467"/>
              <a:gd name="connsiteX16" fmla="*/ 31389 w 607639"/>
              <a:gd name="connsiteY16" fmla="*/ 449854 h 557467"/>
              <a:gd name="connsiteX17" fmla="*/ 29335 w 607639"/>
              <a:gd name="connsiteY17" fmla="*/ 449854 h 557467"/>
              <a:gd name="connsiteX18" fmla="*/ 0 w 607639"/>
              <a:gd name="connsiteY18" fmla="*/ 420565 h 557467"/>
              <a:gd name="connsiteX19" fmla="*/ 151811 w 607639"/>
              <a:gd name="connsiteY19" fmla="*/ 268995 h 557467"/>
              <a:gd name="connsiteX20" fmla="*/ 462556 w 607639"/>
              <a:gd name="connsiteY20" fmla="*/ 35000 h 557467"/>
              <a:gd name="connsiteX21" fmla="*/ 543847 w 607639"/>
              <a:gd name="connsiteY21" fmla="*/ 122571 h 557467"/>
              <a:gd name="connsiteX22" fmla="*/ 462556 w 607639"/>
              <a:gd name="connsiteY22" fmla="*/ 210143 h 557467"/>
              <a:gd name="connsiteX23" fmla="*/ 485153 w 607639"/>
              <a:gd name="connsiteY23" fmla="*/ 122571 h 557467"/>
              <a:gd name="connsiteX24" fmla="*/ 462556 w 607639"/>
              <a:gd name="connsiteY24" fmla="*/ 35000 h 557467"/>
              <a:gd name="connsiteX25" fmla="*/ 145224 w 607639"/>
              <a:gd name="connsiteY25" fmla="*/ 35000 h 557467"/>
              <a:gd name="connsiteX26" fmla="*/ 122481 w 607639"/>
              <a:gd name="connsiteY26" fmla="*/ 122571 h 557467"/>
              <a:gd name="connsiteX27" fmla="*/ 145224 w 607639"/>
              <a:gd name="connsiteY27" fmla="*/ 210143 h 557467"/>
              <a:gd name="connsiteX28" fmla="*/ 63791 w 607639"/>
              <a:gd name="connsiteY28" fmla="*/ 122571 h 557467"/>
              <a:gd name="connsiteX29" fmla="*/ 145224 w 607639"/>
              <a:gd name="connsiteY29" fmla="*/ 35000 h 557467"/>
              <a:gd name="connsiteX30" fmla="*/ 303892 w 607639"/>
              <a:gd name="connsiteY30" fmla="*/ 0 h 557467"/>
              <a:gd name="connsiteX31" fmla="*/ 403912 w 607639"/>
              <a:gd name="connsiteY31" fmla="*/ 51694 h 557467"/>
              <a:gd name="connsiteX32" fmla="*/ 426497 w 607639"/>
              <a:gd name="connsiteY32" fmla="*/ 122572 h 557467"/>
              <a:gd name="connsiteX33" fmla="*/ 403912 w 607639"/>
              <a:gd name="connsiteY33" fmla="*/ 193450 h 557467"/>
              <a:gd name="connsiteX34" fmla="*/ 303892 w 607639"/>
              <a:gd name="connsiteY34" fmla="*/ 245144 h 557467"/>
              <a:gd name="connsiteX35" fmla="*/ 181141 w 607639"/>
              <a:gd name="connsiteY35" fmla="*/ 122572 h 557467"/>
              <a:gd name="connsiteX36" fmla="*/ 303892 w 607639"/>
              <a:gd name="connsiteY36" fmla="*/ 0 h 55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639" h="557467">
                <a:moveTo>
                  <a:pt x="303857" y="303714"/>
                </a:moveTo>
                <a:cubicBezTo>
                  <a:pt x="320722" y="303714"/>
                  <a:pt x="337148" y="305618"/>
                  <a:pt x="352986" y="309132"/>
                </a:cubicBezTo>
                <a:cubicBezTo>
                  <a:pt x="427486" y="325824"/>
                  <a:pt x="488200" y="379562"/>
                  <a:pt x="514597" y="449845"/>
                </a:cubicBezTo>
                <a:cubicBezTo>
                  <a:pt x="523690" y="474298"/>
                  <a:pt x="528676" y="500655"/>
                  <a:pt x="528676" y="528182"/>
                </a:cubicBezTo>
                <a:cubicBezTo>
                  <a:pt x="528676" y="544289"/>
                  <a:pt x="515477" y="557467"/>
                  <a:pt x="499345" y="557467"/>
                </a:cubicBezTo>
                <a:lnTo>
                  <a:pt x="108223" y="557467"/>
                </a:lnTo>
                <a:cubicBezTo>
                  <a:pt x="92091" y="557467"/>
                  <a:pt x="78892" y="544289"/>
                  <a:pt x="78892" y="528182"/>
                </a:cubicBezTo>
                <a:cubicBezTo>
                  <a:pt x="78892" y="404307"/>
                  <a:pt x="179789" y="303714"/>
                  <a:pt x="303857" y="303714"/>
                </a:cubicBezTo>
                <a:close/>
                <a:moveTo>
                  <a:pt x="455825" y="268995"/>
                </a:moveTo>
                <a:cubicBezTo>
                  <a:pt x="539579" y="268995"/>
                  <a:pt x="607639" y="336945"/>
                  <a:pt x="607639" y="420565"/>
                </a:cubicBezTo>
                <a:cubicBezTo>
                  <a:pt x="607639" y="436674"/>
                  <a:pt x="594584" y="449854"/>
                  <a:pt x="578303" y="449854"/>
                </a:cubicBezTo>
                <a:lnTo>
                  <a:pt x="576396" y="449854"/>
                </a:lnTo>
                <a:cubicBezTo>
                  <a:pt x="553661" y="371360"/>
                  <a:pt x="497775" y="306631"/>
                  <a:pt x="424875" y="272217"/>
                </a:cubicBezTo>
                <a:cubicBezTo>
                  <a:pt x="434996" y="270020"/>
                  <a:pt x="445410" y="268995"/>
                  <a:pt x="455825" y="268995"/>
                </a:cubicBezTo>
                <a:close/>
                <a:moveTo>
                  <a:pt x="151811" y="268995"/>
                </a:moveTo>
                <a:cubicBezTo>
                  <a:pt x="162371" y="268995"/>
                  <a:pt x="172785" y="270020"/>
                  <a:pt x="182906" y="272217"/>
                </a:cubicBezTo>
                <a:cubicBezTo>
                  <a:pt x="110008" y="306631"/>
                  <a:pt x="53977" y="371360"/>
                  <a:pt x="31389" y="449854"/>
                </a:cubicBezTo>
                <a:lnTo>
                  <a:pt x="29335" y="449854"/>
                </a:lnTo>
                <a:cubicBezTo>
                  <a:pt x="13201" y="449854"/>
                  <a:pt x="0" y="436674"/>
                  <a:pt x="0" y="420565"/>
                </a:cubicBezTo>
                <a:cubicBezTo>
                  <a:pt x="0" y="336945"/>
                  <a:pt x="68058" y="268995"/>
                  <a:pt x="151811" y="268995"/>
                </a:cubicBezTo>
                <a:close/>
                <a:moveTo>
                  <a:pt x="462556" y="35000"/>
                </a:moveTo>
                <a:cubicBezTo>
                  <a:pt x="507897" y="38368"/>
                  <a:pt x="543847" y="76296"/>
                  <a:pt x="543847" y="122571"/>
                </a:cubicBezTo>
                <a:cubicBezTo>
                  <a:pt x="543847" y="168847"/>
                  <a:pt x="507897" y="206775"/>
                  <a:pt x="462556" y="210143"/>
                </a:cubicBezTo>
                <a:cubicBezTo>
                  <a:pt x="476936" y="184223"/>
                  <a:pt x="485153" y="154349"/>
                  <a:pt x="485153" y="122571"/>
                </a:cubicBezTo>
                <a:cubicBezTo>
                  <a:pt x="485153" y="90794"/>
                  <a:pt x="476936" y="60920"/>
                  <a:pt x="462556" y="35000"/>
                </a:cubicBezTo>
                <a:close/>
                <a:moveTo>
                  <a:pt x="145224" y="35000"/>
                </a:moveTo>
                <a:cubicBezTo>
                  <a:pt x="130698" y="60920"/>
                  <a:pt x="122481" y="90794"/>
                  <a:pt x="122481" y="122571"/>
                </a:cubicBezTo>
                <a:cubicBezTo>
                  <a:pt x="122481" y="154349"/>
                  <a:pt x="130698" y="184223"/>
                  <a:pt x="145224" y="210143"/>
                </a:cubicBezTo>
                <a:cubicBezTo>
                  <a:pt x="99739" y="206775"/>
                  <a:pt x="63791" y="168847"/>
                  <a:pt x="63791" y="122571"/>
                </a:cubicBezTo>
                <a:cubicBezTo>
                  <a:pt x="63791" y="76296"/>
                  <a:pt x="99739" y="38368"/>
                  <a:pt x="145224" y="35000"/>
                </a:cubicBezTo>
                <a:close/>
                <a:moveTo>
                  <a:pt x="303892" y="0"/>
                </a:moveTo>
                <a:cubicBezTo>
                  <a:pt x="345103" y="0"/>
                  <a:pt x="381620" y="20502"/>
                  <a:pt x="403912" y="51694"/>
                </a:cubicBezTo>
                <a:cubicBezTo>
                  <a:pt x="418138" y="71756"/>
                  <a:pt x="426497" y="96212"/>
                  <a:pt x="426497" y="122572"/>
                </a:cubicBezTo>
                <a:cubicBezTo>
                  <a:pt x="426497" y="148931"/>
                  <a:pt x="418138" y="173387"/>
                  <a:pt x="403912" y="193450"/>
                </a:cubicBezTo>
                <a:cubicBezTo>
                  <a:pt x="381620" y="224642"/>
                  <a:pt x="345103" y="245144"/>
                  <a:pt x="303892" y="245144"/>
                </a:cubicBezTo>
                <a:cubicBezTo>
                  <a:pt x="236137" y="245144"/>
                  <a:pt x="181141" y="190082"/>
                  <a:pt x="181141" y="122572"/>
                </a:cubicBezTo>
                <a:cubicBezTo>
                  <a:pt x="181141" y="55062"/>
                  <a:pt x="236137" y="0"/>
                  <a:pt x="303892" y="0"/>
                </a:cubicBezTo>
                <a:close/>
              </a:path>
            </a:pathLst>
          </a:custGeom>
          <a:solidFill>
            <a:srgbClr val="C00000"/>
          </a:solidFill>
          <a:ln>
            <a:noFill/>
          </a:ln>
        </p:spPr>
        <p:style>
          <a:lnRef idx="2">
            <a:srgbClr val="00194B">
              <a:shade val="50000"/>
            </a:srgbClr>
          </a:lnRef>
          <a:fillRef idx="1">
            <a:srgbClr val="00194B"/>
          </a:fillRef>
          <a:effectRef idx="0">
            <a:srgbClr val="00194B"/>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zh-CN" altLang="en-US"/>
          </a:p>
        </p:txBody>
      </p:sp>
      <p:sp>
        <p:nvSpPr>
          <p:cNvPr id="19" name="文本框 18"/>
          <p:cNvSpPr txBox="1"/>
          <p:nvPr>
            <p:custDataLst>
              <p:tags r:id="rId21"/>
            </p:custDataLst>
          </p:nvPr>
        </p:nvSpPr>
        <p:spPr>
          <a:xfrm>
            <a:off x="1482725" y="1498600"/>
            <a:ext cx="2697480" cy="368300"/>
          </a:xfrm>
          <a:prstGeom prst="rect">
            <a:avLst/>
          </a:prstGeom>
          <a:noFill/>
        </p:spPr>
        <p:txBody>
          <a:bodyPr wrap="none" rtlCol="0" anchor="t">
            <a:spAutoFit/>
          </a:bodyPr>
          <a:p>
            <a:r>
              <a:rPr lang="zh-CN" altLang="en-US" b="1" noProof="0" dirty="0">
                <a:ln>
                  <a:noFill/>
                </a:ln>
                <a:solidFill>
                  <a:schemeClr val="tx1">
                    <a:lumMod val="95000"/>
                    <a:lumOff val="5000"/>
                  </a:schemeClr>
                </a:solidFill>
                <a:effectLst/>
                <a:uLnTx/>
                <a:uFillTx/>
                <a:latin typeface="微软雅黑" panose="020B0503020204020204" charset="-122"/>
                <a:ea typeface="微软雅黑" panose="020B0503020204020204" charset="-122"/>
                <a:sym typeface="+mn-ea"/>
              </a:rPr>
              <a:t>为机构发展规划提供依据</a:t>
            </a:r>
            <a:endParaRPr lang="zh-CN" altLang="en-US" b="1" noProof="0" dirty="0">
              <a:ln>
                <a:noFill/>
              </a:ln>
              <a:solidFill>
                <a:schemeClr val="tx1">
                  <a:lumMod val="95000"/>
                  <a:lumOff val="5000"/>
                </a:schemeClr>
              </a:solidFill>
              <a:effectLst/>
              <a:uLnTx/>
              <a:uFillTx/>
              <a:latin typeface="微软雅黑" panose="020B0503020204020204" charset="-122"/>
              <a:ea typeface="微软雅黑" panose="020B0503020204020204" charset="-122"/>
              <a:sym typeface="+mn-ea"/>
            </a:endParaRPr>
          </a:p>
        </p:txBody>
      </p:sp>
      <p:sp>
        <p:nvSpPr>
          <p:cNvPr id="23" name="îšḷîdé"/>
          <p:cNvSpPr/>
          <p:nvPr>
            <p:custDataLst>
              <p:tags r:id="rId22"/>
            </p:custDataLst>
          </p:nvPr>
        </p:nvSpPr>
        <p:spPr>
          <a:xfrm>
            <a:off x="8665210" y="1581150"/>
            <a:ext cx="234950" cy="202565"/>
          </a:xfrm>
          <a:custGeom>
            <a:avLst/>
            <a:gdLst>
              <a:gd name="connsiteX0" fmla="*/ 303857 w 607639"/>
              <a:gd name="connsiteY0" fmla="*/ 303714 h 557467"/>
              <a:gd name="connsiteX1" fmla="*/ 352986 w 607639"/>
              <a:gd name="connsiteY1" fmla="*/ 309132 h 557467"/>
              <a:gd name="connsiteX2" fmla="*/ 514597 w 607639"/>
              <a:gd name="connsiteY2" fmla="*/ 449845 h 557467"/>
              <a:gd name="connsiteX3" fmla="*/ 528676 w 607639"/>
              <a:gd name="connsiteY3" fmla="*/ 528182 h 557467"/>
              <a:gd name="connsiteX4" fmla="*/ 499345 w 607639"/>
              <a:gd name="connsiteY4" fmla="*/ 557467 h 557467"/>
              <a:gd name="connsiteX5" fmla="*/ 108223 w 607639"/>
              <a:gd name="connsiteY5" fmla="*/ 557467 h 557467"/>
              <a:gd name="connsiteX6" fmla="*/ 78892 w 607639"/>
              <a:gd name="connsiteY6" fmla="*/ 528182 h 557467"/>
              <a:gd name="connsiteX7" fmla="*/ 303857 w 607639"/>
              <a:gd name="connsiteY7" fmla="*/ 303714 h 557467"/>
              <a:gd name="connsiteX8" fmla="*/ 455825 w 607639"/>
              <a:gd name="connsiteY8" fmla="*/ 268995 h 557467"/>
              <a:gd name="connsiteX9" fmla="*/ 607639 w 607639"/>
              <a:gd name="connsiteY9" fmla="*/ 420565 h 557467"/>
              <a:gd name="connsiteX10" fmla="*/ 578303 w 607639"/>
              <a:gd name="connsiteY10" fmla="*/ 449854 h 557467"/>
              <a:gd name="connsiteX11" fmla="*/ 576396 w 607639"/>
              <a:gd name="connsiteY11" fmla="*/ 449854 h 557467"/>
              <a:gd name="connsiteX12" fmla="*/ 424875 w 607639"/>
              <a:gd name="connsiteY12" fmla="*/ 272217 h 557467"/>
              <a:gd name="connsiteX13" fmla="*/ 455825 w 607639"/>
              <a:gd name="connsiteY13" fmla="*/ 268995 h 557467"/>
              <a:gd name="connsiteX14" fmla="*/ 151811 w 607639"/>
              <a:gd name="connsiteY14" fmla="*/ 268995 h 557467"/>
              <a:gd name="connsiteX15" fmla="*/ 182906 w 607639"/>
              <a:gd name="connsiteY15" fmla="*/ 272217 h 557467"/>
              <a:gd name="connsiteX16" fmla="*/ 31389 w 607639"/>
              <a:gd name="connsiteY16" fmla="*/ 449854 h 557467"/>
              <a:gd name="connsiteX17" fmla="*/ 29335 w 607639"/>
              <a:gd name="connsiteY17" fmla="*/ 449854 h 557467"/>
              <a:gd name="connsiteX18" fmla="*/ 0 w 607639"/>
              <a:gd name="connsiteY18" fmla="*/ 420565 h 557467"/>
              <a:gd name="connsiteX19" fmla="*/ 151811 w 607639"/>
              <a:gd name="connsiteY19" fmla="*/ 268995 h 557467"/>
              <a:gd name="connsiteX20" fmla="*/ 462556 w 607639"/>
              <a:gd name="connsiteY20" fmla="*/ 35000 h 557467"/>
              <a:gd name="connsiteX21" fmla="*/ 543847 w 607639"/>
              <a:gd name="connsiteY21" fmla="*/ 122571 h 557467"/>
              <a:gd name="connsiteX22" fmla="*/ 462556 w 607639"/>
              <a:gd name="connsiteY22" fmla="*/ 210143 h 557467"/>
              <a:gd name="connsiteX23" fmla="*/ 485153 w 607639"/>
              <a:gd name="connsiteY23" fmla="*/ 122571 h 557467"/>
              <a:gd name="connsiteX24" fmla="*/ 462556 w 607639"/>
              <a:gd name="connsiteY24" fmla="*/ 35000 h 557467"/>
              <a:gd name="connsiteX25" fmla="*/ 145224 w 607639"/>
              <a:gd name="connsiteY25" fmla="*/ 35000 h 557467"/>
              <a:gd name="connsiteX26" fmla="*/ 122481 w 607639"/>
              <a:gd name="connsiteY26" fmla="*/ 122571 h 557467"/>
              <a:gd name="connsiteX27" fmla="*/ 145224 w 607639"/>
              <a:gd name="connsiteY27" fmla="*/ 210143 h 557467"/>
              <a:gd name="connsiteX28" fmla="*/ 63791 w 607639"/>
              <a:gd name="connsiteY28" fmla="*/ 122571 h 557467"/>
              <a:gd name="connsiteX29" fmla="*/ 145224 w 607639"/>
              <a:gd name="connsiteY29" fmla="*/ 35000 h 557467"/>
              <a:gd name="connsiteX30" fmla="*/ 303892 w 607639"/>
              <a:gd name="connsiteY30" fmla="*/ 0 h 557467"/>
              <a:gd name="connsiteX31" fmla="*/ 403912 w 607639"/>
              <a:gd name="connsiteY31" fmla="*/ 51694 h 557467"/>
              <a:gd name="connsiteX32" fmla="*/ 426497 w 607639"/>
              <a:gd name="connsiteY32" fmla="*/ 122572 h 557467"/>
              <a:gd name="connsiteX33" fmla="*/ 403912 w 607639"/>
              <a:gd name="connsiteY33" fmla="*/ 193450 h 557467"/>
              <a:gd name="connsiteX34" fmla="*/ 303892 w 607639"/>
              <a:gd name="connsiteY34" fmla="*/ 245144 h 557467"/>
              <a:gd name="connsiteX35" fmla="*/ 181141 w 607639"/>
              <a:gd name="connsiteY35" fmla="*/ 122572 h 557467"/>
              <a:gd name="connsiteX36" fmla="*/ 303892 w 607639"/>
              <a:gd name="connsiteY36" fmla="*/ 0 h 55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639" h="557467">
                <a:moveTo>
                  <a:pt x="303857" y="303714"/>
                </a:moveTo>
                <a:cubicBezTo>
                  <a:pt x="320722" y="303714"/>
                  <a:pt x="337148" y="305618"/>
                  <a:pt x="352986" y="309132"/>
                </a:cubicBezTo>
                <a:cubicBezTo>
                  <a:pt x="427486" y="325824"/>
                  <a:pt x="488200" y="379562"/>
                  <a:pt x="514597" y="449845"/>
                </a:cubicBezTo>
                <a:cubicBezTo>
                  <a:pt x="523690" y="474298"/>
                  <a:pt x="528676" y="500655"/>
                  <a:pt x="528676" y="528182"/>
                </a:cubicBezTo>
                <a:cubicBezTo>
                  <a:pt x="528676" y="544289"/>
                  <a:pt x="515477" y="557467"/>
                  <a:pt x="499345" y="557467"/>
                </a:cubicBezTo>
                <a:lnTo>
                  <a:pt x="108223" y="557467"/>
                </a:lnTo>
                <a:cubicBezTo>
                  <a:pt x="92091" y="557467"/>
                  <a:pt x="78892" y="544289"/>
                  <a:pt x="78892" y="528182"/>
                </a:cubicBezTo>
                <a:cubicBezTo>
                  <a:pt x="78892" y="404307"/>
                  <a:pt x="179789" y="303714"/>
                  <a:pt x="303857" y="303714"/>
                </a:cubicBezTo>
                <a:close/>
                <a:moveTo>
                  <a:pt x="455825" y="268995"/>
                </a:moveTo>
                <a:cubicBezTo>
                  <a:pt x="539579" y="268995"/>
                  <a:pt x="607639" y="336945"/>
                  <a:pt x="607639" y="420565"/>
                </a:cubicBezTo>
                <a:cubicBezTo>
                  <a:pt x="607639" y="436674"/>
                  <a:pt x="594584" y="449854"/>
                  <a:pt x="578303" y="449854"/>
                </a:cubicBezTo>
                <a:lnTo>
                  <a:pt x="576396" y="449854"/>
                </a:lnTo>
                <a:cubicBezTo>
                  <a:pt x="553661" y="371360"/>
                  <a:pt x="497775" y="306631"/>
                  <a:pt x="424875" y="272217"/>
                </a:cubicBezTo>
                <a:cubicBezTo>
                  <a:pt x="434996" y="270020"/>
                  <a:pt x="445410" y="268995"/>
                  <a:pt x="455825" y="268995"/>
                </a:cubicBezTo>
                <a:close/>
                <a:moveTo>
                  <a:pt x="151811" y="268995"/>
                </a:moveTo>
                <a:cubicBezTo>
                  <a:pt x="162371" y="268995"/>
                  <a:pt x="172785" y="270020"/>
                  <a:pt x="182906" y="272217"/>
                </a:cubicBezTo>
                <a:cubicBezTo>
                  <a:pt x="110008" y="306631"/>
                  <a:pt x="53977" y="371360"/>
                  <a:pt x="31389" y="449854"/>
                </a:cubicBezTo>
                <a:lnTo>
                  <a:pt x="29335" y="449854"/>
                </a:lnTo>
                <a:cubicBezTo>
                  <a:pt x="13201" y="449854"/>
                  <a:pt x="0" y="436674"/>
                  <a:pt x="0" y="420565"/>
                </a:cubicBezTo>
                <a:cubicBezTo>
                  <a:pt x="0" y="336945"/>
                  <a:pt x="68058" y="268995"/>
                  <a:pt x="151811" y="268995"/>
                </a:cubicBezTo>
                <a:close/>
                <a:moveTo>
                  <a:pt x="462556" y="35000"/>
                </a:moveTo>
                <a:cubicBezTo>
                  <a:pt x="507897" y="38368"/>
                  <a:pt x="543847" y="76296"/>
                  <a:pt x="543847" y="122571"/>
                </a:cubicBezTo>
                <a:cubicBezTo>
                  <a:pt x="543847" y="168847"/>
                  <a:pt x="507897" y="206775"/>
                  <a:pt x="462556" y="210143"/>
                </a:cubicBezTo>
                <a:cubicBezTo>
                  <a:pt x="476936" y="184223"/>
                  <a:pt x="485153" y="154349"/>
                  <a:pt x="485153" y="122571"/>
                </a:cubicBezTo>
                <a:cubicBezTo>
                  <a:pt x="485153" y="90794"/>
                  <a:pt x="476936" y="60920"/>
                  <a:pt x="462556" y="35000"/>
                </a:cubicBezTo>
                <a:close/>
                <a:moveTo>
                  <a:pt x="145224" y="35000"/>
                </a:moveTo>
                <a:cubicBezTo>
                  <a:pt x="130698" y="60920"/>
                  <a:pt x="122481" y="90794"/>
                  <a:pt x="122481" y="122571"/>
                </a:cubicBezTo>
                <a:cubicBezTo>
                  <a:pt x="122481" y="154349"/>
                  <a:pt x="130698" y="184223"/>
                  <a:pt x="145224" y="210143"/>
                </a:cubicBezTo>
                <a:cubicBezTo>
                  <a:pt x="99739" y="206775"/>
                  <a:pt x="63791" y="168847"/>
                  <a:pt x="63791" y="122571"/>
                </a:cubicBezTo>
                <a:cubicBezTo>
                  <a:pt x="63791" y="76296"/>
                  <a:pt x="99739" y="38368"/>
                  <a:pt x="145224" y="35000"/>
                </a:cubicBezTo>
                <a:close/>
                <a:moveTo>
                  <a:pt x="303892" y="0"/>
                </a:moveTo>
                <a:cubicBezTo>
                  <a:pt x="345103" y="0"/>
                  <a:pt x="381620" y="20502"/>
                  <a:pt x="403912" y="51694"/>
                </a:cubicBezTo>
                <a:cubicBezTo>
                  <a:pt x="418138" y="71756"/>
                  <a:pt x="426497" y="96212"/>
                  <a:pt x="426497" y="122572"/>
                </a:cubicBezTo>
                <a:cubicBezTo>
                  <a:pt x="426497" y="148931"/>
                  <a:pt x="418138" y="173387"/>
                  <a:pt x="403912" y="193450"/>
                </a:cubicBezTo>
                <a:cubicBezTo>
                  <a:pt x="381620" y="224642"/>
                  <a:pt x="345103" y="245144"/>
                  <a:pt x="303892" y="245144"/>
                </a:cubicBezTo>
                <a:cubicBezTo>
                  <a:pt x="236137" y="245144"/>
                  <a:pt x="181141" y="190082"/>
                  <a:pt x="181141" y="122572"/>
                </a:cubicBezTo>
                <a:cubicBezTo>
                  <a:pt x="181141" y="55062"/>
                  <a:pt x="236137" y="0"/>
                  <a:pt x="303892" y="0"/>
                </a:cubicBezTo>
                <a:close/>
              </a:path>
            </a:pathLst>
          </a:custGeom>
          <a:solidFill>
            <a:srgbClr val="C00000"/>
          </a:solidFill>
          <a:ln>
            <a:noFill/>
          </a:ln>
        </p:spPr>
        <p:style>
          <a:lnRef idx="2">
            <a:srgbClr val="00194B">
              <a:shade val="50000"/>
            </a:srgbClr>
          </a:lnRef>
          <a:fillRef idx="1">
            <a:srgbClr val="00194B"/>
          </a:fillRef>
          <a:effectRef idx="0">
            <a:srgbClr val="00194B"/>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zh-CN" altLang="en-US"/>
          </a:p>
        </p:txBody>
      </p:sp>
      <p:sp>
        <p:nvSpPr>
          <p:cNvPr id="27" name="文本框 26"/>
          <p:cNvSpPr txBox="1"/>
          <p:nvPr>
            <p:custDataLst>
              <p:tags r:id="rId23"/>
            </p:custDataLst>
          </p:nvPr>
        </p:nvSpPr>
        <p:spPr>
          <a:xfrm>
            <a:off x="8900160" y="1498600"/>
            <a:ext cx="2011680" cy="368300"/>
          </a:xfrm>
          <a:prstGeom prst="rect">
            <a:avLst/>
          </a:prstGeom>
          <a:noFill/>
        </p:spPr>
        <p:txBody>
          <a:bodyPr wrap="none" rtlCol="0" anchor="t">
            <a:spAutoFit/>
          </a:bodyPr>
          <a:p>
            <a:pPr algn="l"/>
            <a:r>
              <a:rPr lang="zh-CN" altLang="en-US" b="1" dirty="0">
                <a:solidFill>
                  <a:schemeClr val="tx1">
                    <a:lumMod val="95000"/>
                    <a:lumOff val="5000"/>
                  </a:schemeClr>
                </a:solidFill>
                <a:sym typeface="+mn-ea"/>
              </a:rPr>
              <a:t>辅助地区科研规划</a:t>
            </a:r>
            <a:endParaRPr lang="zh-CN" altLang="en-US" b="1" noProof="0" dirty="0">
              <a:ln>
                <a:noFill/>
              </a:ln>
              <a:solidFill>
                <a:schemeClr val="tx1">
                  <a:lumMod val="95000"/>
                  <a:lumOff val="5000"/>
                </a:schemeClr>
              </a:solidFill>
              <a:effectLst/>
              <a:uLnTx/>
              <a:uFillTx/>
              <a:latin typeface="微软雅黑" panose="020B0503020204020204" charset="-122"/>
              <a:ea typeface="微软雅黑" panose="020B0503020204020204" charset="-122"/>
              <a:sym typeface="+mn-ea"/>
            </a:endParaRPr>
          </a:p>
        </p:txBody>
      </p:sp>
      <p:sp>
        <p:nvSpPr>
          <p:cNvPr id="28" name="îšḷîdé"/>
          <p:cNvSpPr/>
          <p:nvPr>
            <p:custDataLst>
              <p:tags r:id="rId24"/>
            </p:custDataLst>
          </p:nvPr>
        </p:nvSpPr>
        <p:spPr>
          <a:xfrm>
            <a:off x="4606290" y="1581150"/>
            <a:ext cx="234950" cy="202565"/>
          </a:xfrm>
          <a:custGeom>
            <a:avLst/>
            <a:gdLst>
              <a:gd name="connsiteX0" fmla="*/ 303857 w 607639"/>
              <a:gd name="connsiteY0" fmla="*/ 303714 h 557467"/>
              <a:gd name="connsiteX1" fmla="*/ 352986 w 607639"/>
              <a:gd name="connsiteY1" fmla="*/ 309132 h 557467"/>
              <a:gd name="connsiteX2" fmla="*/ 514597 w 607639"/>
              <a:gd name="connsiteY2" fmla="*/ 449845 h 557467"/>
              <a:gd name="connsiteX3" fmla="*/ 528676 w 607639"/>
              <a:gd name="connsiteY3" fmla="*/ 528182 h 557467"/>
              <a:gd name="connsiteX4" fmla="*/ 499345 w 607639"/>
              <a:gd name="connsiteY4" fmla="*/ 557467 h 557467"/>
              <a:gd name="connsiteX5" fmla="*/ 108223 w 607639"/>
              <a:gd name="connsiteY5" fmla="*/ 557467 h 557467"/>
              <a:gd name="connsiteX6" fmla="*/ 78892 w 607639"/>
              <a:gd name="connsiteY6" fmla="*/ 528182 h 557467"/>
              <a:gd name="connsiteX7" fmla="*/ 303857 w 607639"/>
              <a:gd name="connsiteY7" fmla="*/ 303714 h 557467"/>
              <a:gd name="connsiteX8" fmla="*/ 455825 w 607639"/>
              <a:gd name="connsiteY8" fmla="*/ 268995 h 557467"/>
              <a:gd name="connsiteX9" fmla="*/ 607639 w 607639"/>
              <a:gd name="connsiteY9" fmla="*/ 420565 h 557467"/>
              <a:gd name="connsiteX10" fmla="*/ 578303 w 607639"/>
              <a:gd name="connsiteY10" fmla="*/ 449854 h 557467"/>
              <a:gd name="connsiteX11" fmla="*/ 576396 w 607639"/>
              <a:gd name="connsiteY11" fmla="*/ 449854 h 557467"/>
              <a:gd name="connsiteX12" fmla="*/ 424875 w 607639"/>
              <a:gd name="connsiteY12" fmla="*/ 272217 h 557467"/>
              <a:gd name="connsiteX13" fmla="*/ 455825 w 607639"/>
              <a:gd name="connsiteY13" fmla="*/ 268995 h 557467"/>
              <a:gd name="connsiteX14" fmla="*/ 151811 w 607639"/>
              <a:gd name="connsiteY14" fmla="*/ 268995 h 557467"/>
              <a:gd name="connsiteX15" fmla="*/ 182906 w 607639"/>
              <a:gd name="connsiteY15" fmla="*/ 272217 h 557467"/>
              <a:gd name="connsiteX16" fmla="*/ 31389 w 607639"/>
              <a:gd name="connsiteY16" fmla="*/ 449854 h 557467"/>
              <a:gd name="connsiteX17" fmla="*/ 29335 w 607639"/>
              <a:gd name="connsiteY17" fmla="*/ 449854 h 557467"/>
              <a:gd name="connsiteX18" fmla="*/ 0 w 607639"/>
              <a:gd name="connsiteY18" fmla="*/ 420565 h 557467"/>
              <a:gd name="connsiteX19" fmla="*/ 151811 w 607639"/>
              <a:gd name="connsiteY19" fmla="*/ 268995 h 557467"/>
              <a:gd name="connsiteX20" fmla="*/ 462556 w 607639"/>
              <a:gd name="connsiteY20" fmla="*/ 35000 h 557467"/>
              <a:gd name="connsiteX21" fmla="*/ 543847 w 607639"/>
              <a:gd name="connsiteY21" fmla="*/ 122571 h 557467"/>
              <a:gd name="connsiteX22" fmla="*/ 462556 w 607639"/>
              <a:gd name="connsiteY22" fmla="*/ 210143 h 557467"/>
              <a:gd name="connsiteX23" fmla="*/ 485153 w 607639"/>
              <a:gd name="connsiteY23" fmla="*/ 122571 h 557467"/>
              <a:gd name="connsiteX24" fmla="*/ 462556 w 607639"/>
              <a:gd name="connsiteY24" fmla="*/ 35000 h 557467"/>
              <a:gd name="connsiteX25" fmla="*/ 145224 w 607639"/>
              <a:gd name="connsiteY25" fmla="*/ 35000 h 557467"/>
              <a:gd name="connsiteX26" fmla="*/ 122481 w 607639"/>
              <a:gd name="connsiteY26" fmla="*/ 122571 h 557467"/>
              <a:gd name="connsiteX27" fmla="*/ 145224 w 607639"/>
              <a:gd name="connsiteY27" fmla="*/ 210143 h 557467"/>
              <a:gd name="connsiteX28" fmla="*/ 63791 w 607639"/>
              <a:gd name="connsiteY28" fmla="*/ 122571 h 557467"/>
              <a:gd name="connsiteX29" fmla="*/ 145224 w 607639"/>
              <a:gd name="connsiteY29" fmla="*/ 35000 h 557467"/>
              <a:gd name="connsiteX30" fmla="*/ 303892 w 607639"/>
              <a:gd name="connsiteY30" fmla="*/ 0 h 557467"/>
              <a:gd name="connsiteX31" fmla="*/ 403912 w 607639"/>
              <a:gd name="connsiteY31" fmla="*/ 51694 h 557467"/>
              <a:gd name="connsiteX32" fmla="*/ 426497 w 607639"/>
              <a:gd name="connsiteY32" fmla="*/ 122572 h 557467"/>
              <a:gd name="connsiteX33" fmla="*/ 403912 w 607639"/>
              <a:gd name="connsiteY33" fmla="*/ 193450 h 557467"/>
              <a:gd name="connsiteX34" fmla="*/ 303892 w 607639"/>
              <a:gd name="connsiteY34" fmla="*/ 245144 h 557467"/>
              <a:gd name="connsiteX35" fmla="*/ 181141 w 607639"/>
              <a:gd name="connsiteY35" fmla="*/ 122572 h 557467"/>
              <a:gd name="connsiteX36" fmla="*/ 303892 w 607639"/>
              <a:gd name="connsiteY36" fmla="*/ 0 h 55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639" h="557467">
                <a:moveTo>
                  <a:pt x="303857" y="303714"/>
                </a:moveTo>
                <a:cubicBezTo>
                  <a:pt x="320722" y="303714"/>
                  <a:pt x="337148" y="305618"/>
                  <a:pt x="352986" y="309132"/>
                </a:cubicBezTo>
                <a:cubicBezTo>
                  <a:pt x="427486" y="325824"/>
                  <a:pt x="488200" y="379562"/>
                  <a:pt x="514597" y="449845"/>
                </a:cubicBezTo>
                <a:cubicBezTo>
                  <a:pt x="523690" y="474298"/>
                  <a:pt x="528676" y="500655"/>
                  <a:pt x="528676" y="528182"/>
                </a:cubicBezTo>
                <a:cubicBezTo>
                  <a:pt x="528676" y="544289"/>
                  <a:pt x="515477" y="557467"/>
                  <a:pt x="499345" y="557467"/>
                </a:cubicBezTo>
                <a:lnTo>
                  <a:pt x="108223" y="557467"/>
                </a:lnTo>
                <a:cubicBezTo>
                  <a:pt x="92091" y="557467"/>
                  <a:pt x="78892" y="544289"/>
                  <a:pt x="78892" y="528182"/>
                </a:cubicBezTo>
                <a:cubicBezTo>
                  <a:pt x="78892" y="404307"/>
                  <a:pt x="179789" y="303714"/>
                  <a:pt x="303857" y="303714"/>
                </a:cubicBezTo>
                <a:close/>
                <a:moveTo>
                  <a:pt x="455825" y="268995"/>
                </a:moveTo>
                <a:cubicBezTo>
                  <a:pt x="539579" y="268995"/>
                  <a:pt x="607639" y="336945"/>
                  <a:pt x="607639" y="420565"/>
                </a:cubicBezTo>
                <a:cubicBezTo>
                  <a:pt x="607639" y="436674"/>
                  <a:pt x="594584" y="449854"/>
                  <a:pt x="578303" y="449854"/>
                </a:cubicBezTo>
                <a:lnTo>
                  <a:pt x="576396" y="449854"/>
                </a:lnTo>
                <a:cubicBezTo>
                  <a:pt x="553661" y="371360"/>
                  <a:pt x="497775" y="306631"/>
                  <a:pt x="424875" y="272217"/>
                </a:cubicBezTo>
                <a:cubicBezTo>
                  <a:pt x="434996" y="270020"/>
                  <a:pt x="445410" y="268995"/>
                  <a:pt x="455825" y="268995"/>
                </a:cubicBezTo>
                <a:close/>
                <a:moveTo>
                  <a:pt x="151811" y="268995"/>
                </a:moveTo>
                <a:cubicBezTo>
                  <a:pt x="162371" y="268995"/>
                  <a:pt x="172785" y="270020"/>
                  <a:pt x="182906" y="272217"/>
                </a:cubicBezTo>
                <a:cubicBezTo>
                  <a:pt x="110008" y="306631"/>
                  <a:pt x="53977" y="371360"/>
                  <a:pt x="31389" y="449854"/>
                </a:cubicBezTo>
                <a:lnTo>
                  <a:pt x="29335" y="449854"/>
                </a:lnTo>
                <a:cubicBezTo>
                  <a:pt x="13201" y="449854"/>
                  <a:pt x="0" y="436674"/>
                  <a:pt x="0" y="420565"/>
                </a:cubicBezTo>
                <a:cubicBezTo>
                  <a:pt x="0" y="336945"/>
                  <a:pt x="68058" y="268995"/>
                  <a:pt x="151811" y="268995"/>
                </a:cubicBezTo>
                <a:close/>
                <a:moveTo>
                  <a:pt x="462556" y="35000"/>
                </a:moveTo>
                <a:cubicBezTo>
                  <a:pt x="507897" y="38368"/>
                  <a:pt x="543847" y="76296"/>
                  <a:pt x="543847" y="122571"/>
                </a:cubicBezTo>
                <a:cubicBezTo>
                  <a:pt x="543847" y="168847"/>
                  <a:pt x="507897" y="206775"/>
                  <a:pt x="462556" y="210143"/>
                </a:cubicBezTo>
                <a:cubicBezTo>
                  <a:pt x="476936" y="184223"/>
                  <a:pt x="485153" y="154349"/>
                  <a:pt x="485153" y="122571"/>
                </a:cubicBezTo>
                <a:cubicBezTo>
                  <a:pt x="485153" y="90794"/>
                  <a:pt x="476936" y="60920"/>
                  <a:pt x="462556" y="35000"/>
                </a:cubicBezTo>
                <a:close/>
                <a:moveTo>
                  <a:pt x="145224" y="35000"/>
                </a:moveTo>
                <a:cubicBezTo>
                  <a:pt x="130698" y="60920"/>
                  <a:pt x="122481" y="90794"/>
                  <a:pt x="122481" y="122571"/>
                </a:cubicBezTo>
                <a:cubicBezTo>
                  <a:pt x="122481" y="154349"/>
                  <a:pt x="130698" y="184223"/>
                  <a:pt x="145224" y="210143"/>
                </a:cubicBezTo>
                <a:cubicBezTo>
                  <a:pt x="99739" y="206775"/>
                  <a:pt x="63791" y="168847"/>
                  <a:pt x="63791" y="122571"/>
                </a:cubicBezTo>
                <a:cubicBezTo>
                  <a:pt x="63791" y="76296"/>
                  <a:pt x="99739" y="38368"/>
                  <a:pt x="145224" y="35000"/>
                </a:cubicBezTo>
                <a:close/>
                <a:moveTo>
                  <a:pt x="303892" y="0"/>
                </a:moveTo>
                <a:cubicBezTo>
                  <a:pt x="345103" y="0"/>
                  <a:pt x="381620" y="20502"/>
                  <a:pt x="403912" y="51694"/>
                </a:cubicBezTo>
                <a:cubicBezTo>
                  <a:pt x="418138" y="71756"/>
                  <a:pt x="426497" y="96212"/>
                  <a:pt x="426497" y="122572"/>
                </a:cubicBezTo>
                <a:cubicBezTo>
                  <a:pt x="426497" y="148931"/>
                  <a:pt x="418138" y="173387"/>
                  <a:pt x="403912" y="193450"/>
                </a:cubicBezTo>
                <a:cubicBezTo>
                  <a:pt x="381620" y="224642"/>
                  <a:pt x="345103" y="245144"/>
                  <a:pt x="303892" y="245144"/>
                </a:cubicBezTo>
                <a:cubicBezTo>
                  <a:pt x="236137" y="245144"/>
                  <a:pt x="181141" y="190082"/>
                  <a:pt x="181141" y="122572"/>
                </a:cubicBezTo>
                <a:cubicBezTo>
                  <a:pt x="181141" y="55062"/>
                  <a:pt x="236137" y="0"/>
                  <a:pt x="303892" y="0"/>
                </a:cubicBezTo>
                <a:close/>
              </a:path>
            </a:pathLst>
          </a:custGeom>
          <a:solidFill>
            <a:srgbClr val="C00000"/>
          </a:solidFill>
          <a:ln>
            <a:noFill/>
          </a:ln>
        </p:spPr>
        <p:style>
          <a:lnRef idx="2">
            <a:srgbClr val="00194B">
              <a:shade val="50000"/>
            </a:srgbClr>
          </a:lnRef>
          <a:fillRef idx="1">
            <a:srgbClr val="00194B"/>
          </a:fillRef>
          <a:effectRef idx="0">
            <a:srgbClr val="00194B"/>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zh-CN" altLang="en-US"/>
          </a:p>
        </p:txBody>
      </p:sp>
      <p:sp>
        <p:nvSpPr>
          <p:cNvPr id="29" name="文本框 28"/>
          <p:cNvSpPr txBox="1"/>
          <p:nvPr>
            <p:custDataLst>
              <p:tags r:id="rId25"/>
            </p:custDataLst>
          </p:nvPr>
        </p:nvSpPr>
        <p:spPr>
          <a:xfrm>
            <a:off x="4841240" y="1498600"/>
            <a:ext cx="3154680" cy="368300"/>
          </a:xfrm>
          <a:prstGeom prst="rect">
            <a:avLst/>
          </a:prstGeom>
          <a:noFill/>
        </p:spPr>
        <p:txBody>
          <a:bodyPr wrap="none" rtlCol="0" anchor="t">
            <a:spAutoFit/>
          </a:bodyPr>
          <a:p>
            <a:r>
              <a:rPr lang="zh-CN" altLang="en-US" b="1" noProof="0" dirty="0">
                <a:ln>
                  <a:noFill/>
                </a:ln>
                <a:solidFill>
                  <a:schemeClr val="tx1">
                    <a:lumMod val="95000"/>
                    <a:lumOff val="5000"/>
                  </a:schemeClr>
                </a:solidFill>
                <a:effectLst/>
                <a:uLnTx/>
                <a:uFillTx/>
                <a:latin typeface="微软雅黑" panose="020B0503020204020204" charset="-122"/>
                <a:ea typeface="微软雅黑" panose="020B0503020204020204" charset="-122"/>
                <a:sym typeface="+mn-ea"/>
              </a:rPr>
              <a:t>为高校相关部门提供报告服务</a:t>
            </a:r>
            <a:endParaRPr lang="zh-CN" altLang="en-US" b="1" noProof="0" dirty="0">
              <a:ln>
                <a:noFill/>
              </a:ln>
              <a:solidFill>
                <a:schemeClr val="tx1">
                  <a:lumMod val="95000"/>
                  <a:lumOff val="5000"/>
                </a:schemeClr>
              </a:solidFill>
              <a:effectLst/>
              <a:uLnTx/>
              <a:uFillTx/>
              <a:latin typeface="微软雅黑" panose="020B0503020204020204" charset="-122"/>
              <a:ea typeface="微软雅黑" panose="020B0503020204020204" charset="-122"/>
              <a:sym typeface="+mn-ea"/>
            </a:endParaRPr>
          </a:p>
        </p:txBody>
      </p:sp>
      <p:cxnSp>
        <p:nvCxnSpPr>
          <p:cNvPr id="48" name="直接连接符 47"/>
          <p:cNvCxnSpPr/>
          <p:nvPr>
            <p:custDataLst>
              <p:tags r:id="rId26"/>
            </p:custDataLst>
          </p:nvPr>
        </p:nvCxnSpPr>
        <p:spPr>
          <a:xfrm>
            <a:off x="1254760" y="3968750"/>
            <a:ext cx="10054590" cy="0"/>
          </a:xfrm>
          <a:prstGeom prst="line">
            <a:avLst/>
          </a:prstGeom>
          <a:ln w="31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custDataLst>
              <p:tags r:id="rId27"/>
            </p:custDataLst>
          </p:nvPr>
        </p:nvCxnSpPr>
        <p:spPr>
          <a:xfrm>
            <a:off x="4467225" y="2006600"/>
            <a:ext cx="0" cy="3873500"/>
          </a:xfrm>
          <a:prstGeom prst="line">
            <a:avLst/>
          </a:prstGeom>
          <a:ln w="31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custDataLst>
              <p:tags r:id="rId28"/>
            </p:custDataLst>
          </p:nvPr>
        </p:nvCxnSpPr>
        <p:spPr>
          <a:xfrm>
            <a:off x="8046085" y="2006600"/>
            <a:ext cx="0" cy="3873500"/>
          </a:xfrm>
          <a:prstGeom prst="line">
            <a:avLst/>
          </a:prstGeom>
          <a:ln w="31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523875" y="177165"/>
            <a:ext cx="10868025" cy="829945"/>
          </a:xfrm>
          <a:prstGeom prst="rect">
            <a:avLst/>
          </a:prstGeom>
          <a:noFill/>
          <a:ln>
            <a:noFill/>
          </a:ln>
        </p:spPr>
        <p:txBody>
          <a:bodyPr wrap="square" rtlCol="0">
            <a:spAutoFit/>
          </a:bodyPr>
          <a:p>
            <a:r>
              <a:rPr lang="en-US" altLang="zh-CN" sz="4800" b="1">
                <a:ln w="12700">
                  <a:solidFill>
                    <a:schemeClr val="bg2">
                      <a:lumMod val="65000"/>
                      <a:alpha val="41000"/>
                    </a:schemeClr>
                  </a:solidFill>
                  <a:prstDash val="solid"/>
                </a:ln>
                <a:solidFill>
                  <a:schemeClr val="bg1">
                    <a:alpha val="35000"/>
                  </a:schemeClr>
                </a:solidFill>
                <a:effectLst/>
                <a:latin typeface="Arial" panose="020B0604020202020204" pitchFamily="34" charset="0"/>
                <a:ea typeface="阿里巴巴普惠体 M" panose="00020600040101010101" charset="-122"/>
                <a:cs typeface="Arial" panose="020B0604020202020204" pitchFamily="34" charset="0"/>
              </a:rPr>
              <a:t>APPLICATION SCENCE</a:t>
            </a:r>
            <a:endParaRPr lang="en-US" altLang="zh-CN" sz="4800" b="1">
              <a:ln w="12700">
                <a:solidFill>
                  <a:schemeClr val="bg2">
                    <a:lumMod val="65000"/>
                    <a:alpha val="41000"/>
                  </a:schemeClr>
                </a:solidFill>
                <a:prstDash val="solid"/>
              </a:ln>
              <a:solidFill>
                <a:schemeClr val="bg1">
                  <a:alpha val="35000"/>
                </a:schemeClr>
              </a:solidFill>
              <a:effectLst/>
              <a:latin typeface="Arial" panose="020B0604020202020204" pitchFamily="34" charset="0"/>
              <a:ea typeface="阿里巴巴普惠体 M" panose="00020600040101010101" charset="-122"/>
              <a:cs typeface="Arial" panose="020B0604020202020204" pitchFamily="34" charset="0"/>
            </a:endParaRPr>
          </a:p>
        </p:txBody>
      </p:sp>
      <p:sp>
        <p:nvSpPr>
          <p:cNvPr id="4" name="文本框 3"/>
          <p:cNvSpPr txBox="1"/>
          <p:nvPr/>
        </p:nvSpPr>
        <p:spPr>
          <a:xfrm>
            <a:off x="1152525" y="332105"/>
            <a:ext cx="1616710" cy="521970"/>
          </a:xfrm>
          <a:prstGeom prst="rect">
            <a:avLst/>
          </a:prstGeom>
          <a:noFill/>
        </p:spPr>
        <p:txBody>
          <a:bodyPr wrap="square" rtlCol="0">
            <a:spAutoFit/>
          </a:bodyPr>
          <a:p>
            <a:r>
              <a:rPr lang="zh-CN" altLang="en-US" sz="2800" b="1">
                <a:sym typeface="+mn-ea"/>
              </a:rPr>
              <a:t>应用场景</a:t>
            </a:r>
            <a:endParaRPr lang="zh-CN" altLang="en-US" sz="2800" b="1">
              <a:sym typeface="+mn-ea"/>
            </a:endParaRPr>
          </a:p>
        </p:txBody>
      </p:sp>
      <p:sp>
        <p:nvSpPr>
          <p:cNvPr id="20" name="椭圆 19"/>
          <p:cNvSpPr/>
          <p:nvPr/>
        </p:nvSpPr>
        <p:spPr>
          <a:xfrm>
            <a:off x="641985" y="394335"/>
            <a:ext cx="396000" cy="396000"/>
          </a:xfrm>
          <a:prstGeom prst="ellipse">
            <a:avLst/>
          </a:prstGeom>
          <a:gradFill>
            <a:gsLst>
              <a:gs pos="100000">
                <a:schemeClr val="bg2">
                  <a:lumMod val="95000"/>
                </a:schemeClr>
              </a:gs>
              <a:gs pos="84000">
                <a:schemeClr val="bg2">
                  <a:lumMod val="95000"/>
                </a:schemeClr>
              </a:gs>
              <a:gs pos="50000">
                <a:srgbClr val="C00000"/>
              </a:gs>
            </a:gsLst>
            <a:lin ang="2700000" scaled="0"/>
          </a:gradFill>
          <a:ln w="28575">
            <a:gradFill>
              <a:gsLst>
                <a:gs pos="20000">
                  <a:schemeClr val="tx2">
                    <a:lumMod val="10000"/>
                    <a:lumOff val="90000"/>
                  </a:schemeClr>
                </a:gs>
                <a:gs pos="57000">
                  <a:srgbClr val="C00000"/>
                </a:gs>
              </a:gsLst>
              <a:lin ang="468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000" b="1"/>
          </a:p>
        </p:txBody>
      </p:sp>
    </p:spTree>
    <p:custDataLst>
      <p:tags r:id="rId29"/>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8996045" y="2783205"/>
            <a:ext cx="1980000" cy="198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6448425" y="2783205"/>
            <a:ext cx="1980000" cy="1980000"/>
          </a:xfrm>
          <a:prstGeom prst="rect">
            <a:avLst/>
          </a:prstGeom>
          <a:solidFill>
            <a:srgbClr val="C0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3855085" y="2783205"/>
            <a:ext cx="1980000" cy="1980000"/>
          </a:xfrm>
          <a:prstGeom prst="rect">
            <a:avLst/>
          </a:prstGeom>
          <a:solidFill>
            <a:srgbClr val="C0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261110" y="2783205"/>
            <a:ext cx="1980000" cy="1980000"/>
          </a:xfrm>
          <a:prstGeom prst="rect">
            <a:avLst/>
          </a:prstGeom>
          <a:solidFill>
            <a:srgbClr val="C0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页脚占位符 2"/>
          <p:cNvSpPr>
            <a:spLocks noGrp="1"/>
          </p:cNvSpPr>
          <p:nvPr>
            <p:ph type="ftr" sz="quarter" idx="11"/>
          </p:nvPr>
        </p:nvSpPr>
        <p:spPr/>
        <p:txBody>
          <a:bodyPr/>
          <a:p>
            <a:r>
              <a:rPr lang="en-US" altLang="zh-CN" dirty="0"/>
              <a:t>14</a:t>
            </a:r>
            <a:endParaRPr lang="en-US" altLang="zh-CN" dirty="0"/>
          </a:p>
        </p:txBody>
      </p:sp>
      <p:sp>
        <p:nvSpPr>
          <p:cNvPr id="18" name="文本框 17"/>
          <p:cNvSpPr txBox="1"/>
          <p:nvPr>
            <p:custDataLst>
              <p:tags r:id="rId1"/>
            </p:custDataLst>
          </p:nvPr>
        </p:nvSpPr>
        <p:spPr>
          <a:xfrm>
            <a:off x="1489075" y="3072765"/>
            <a:ext cx="995680" cy="337185"/>
          </a:xfrm>
          <a:prstGeom prst="rect">
            <a:avLst/>
          </a:prstGeom>
          <a:noFill/>
        </p:spPr>
        <p:txBody>
          <a:bodyPr wrap="none" rtlCol="0" anchor="t">
            <a:spAutoFit/>
          </a:bodyPr>
          <a:p>
            <a:r>
              <a:rPr lang="zh-CN" altLang="en-US" sz="1600" b="1">
                <a:solidFill>
                  <a:schemeClr val="bg2"/>
                </a:solidFill>
                <a:sym typeface="+mn-ea"/>
              </a:rPr>
              <a:t>产品简介</a:t>
            </a:r>
            <a:endParaRPr lang="zh-CN" altLang="en-US" sz="1600" b="1">
              <a:solidFill>
                <a:schemeClr val="bg2"/>
              </a:solidFill>
              <a:sym typeface="+mn-ea"/>
            </a:endParaRPr>
          </a:p>
        </p:txBody>
      </p:sp>
      <p:sp>
        <p:nvSpPr>
          <p:cNvPr id="21" name="文本框 20"/>
          <p:cNvSpPr txBox="1"/>
          <p:nvPr>
            <p:custDataLst>
              <p:tags r:id="rId2"/>
            </p:custDataLst>
          </p:nvPr>
        </p:nvSpPr>
        <p:spPr>
          <a:xfrm>
            <a:off x="4133215" y="3072765"/>
            <a:ext cx="995680" cy="337185"/>
          </a:xfrm>
          <a:prstGeom prst="rect">
            <a:avLst/>
          </a:prstGeom>
          <a:noFill/>
        </p:spPr>
        <p:txBody>
          <a:bodyPr wrap="none" rtlCol="0" anchor="t">
            <a:spAutoFit/>
          </a:bodyPr>
          <a:p>
            <a:r>
              <a:rPr lang="zh-CN" altLang="en-US" sz="1600" b="1">
                <a:solidFill>
                  <a:schemeClr val="bg2"/>
                </a:solidFill>
                <a:sym typeface="+mn-ea"/>
              </a:rPr>
              <a:t>核心功能</a:t>
            </a:r>
            <a:endParaRPr lang="zh-CN" altLang="en-US" sz="2000" b="1">
              <a:sym typeface="+mn-ea"/>
            </a:endParaRPr>
          </a:p>
        </p:txBody>
      </p:sp>
      <p:sp>
        <p:nvSpPr>
          <p:cNvPr id="56" name="文本框 55"/>
          <p:cNvSpPr txBox="1"/>
          <p:nvPr>
            <p:custDataLst>
              <p:tags r:id="rId3"/>
            </p:custDataLst>
          </p:nvPr>
        </p:nvSpPr>
        <p:spPr>
          <a:xfrm>
            <a:off x="1444625" y="3427730"/>
            <a:ext cx="1781810" cy="275590"/>
          </a:xfrm>
          <a:prstGeom prst="rect">
            <a:avLst/>
          </a:prstGeom>
          <a:noFill/>
        </p:spPr>
        <p:txBody>
          <a:bodyPr wrap="square" rtlCol="0" anchor="t">
            <a:spAutoFit/>
          </a:bodyPr>
          <a:p>
            <a:pPr algn="ctr"/>
            <a:r>
              <a:rPr lang="zh-CN" altLang="en-US" sz="1200" b="1">
                <a:solidFill>
                  <a:schemeClr val="bg2"/>
                </a:solidFill>
                <a:cs typeface="+mn-lt"/>
              </a:rPr>
              <a:t>Product introduction</a:t>
            </a:r>
            <a:endParaRPr lang="zh-CN" altLang="en-US" sz="1200" b="1">
              <a:solidFill>
                <a:schemeClr val="bg2"/>
              </a:solidFill>
              <a:cs typeface="+mn-lt"/>
            </a:endParaRPr>
          </a:p>
        </p:txBody>
      </p:sp>
      <p:sp>
        <p:nvSpPr>
          <p:cNvPr id="57" name="文本框 56"/>
          <p:cNvSpPr txBox="1"/>
          <p:nvPr>
            <p:custDataLst>
              <p:tags r:id="rId4"/>
            </p:custDataLst>
          </p:nvPr>
        </p:nvSpPr>
        <p:spPr>
          <a:xfrm>
            <a:off x="4115435" y="3427730"/>
            <a:ext cx="1253490" cy="275590"/>
          </a:xfrm>
          <a:prstGeom prst="rect">
            <a:avLst/>
          </a:prstGeom>
          <a:noFill/>
        </p:spPr>
        <p:txBody>
          <a:bodyPr wrap="square" rtlCol="0" anchor="t">
            <a:spAutoFit/>
          </a:bodyPr>
          <a:p>
            <a:pPr algn="ctr"/>
            <a:r>
              <a:rPr lang="en-US" altLang="zh-CN" sz="1200" b="1">
                <a:solidFill>
                  <a:schemeClr val="bg2"/>
                </a:solidFill>
                <a:latin typeface="Arial" panose="020B0604020202020204" pitchFamily="34" charset="0"/>
                <a:cs typeface="Arial" panose="020B0604020202020204" pitchFamily="34" charset="0"/>
                <a:sym typeface="+mn-ea"/>
              </a:rPr>
              <a:t>Core</a:t>
            </a:r>
            <a:r>
              <a:rPr lang="zh-CN" altLang="en-US" sz="1200" b="1">
                <a:solidFill>
                  <a:schemeClr val="bg2"/>
                </a:solidFill>
                <a:latin typeface="Arial" panose="020B0604020202020204" pitchFamily="34" charset="0"/>
                <a:cs typeface="Arial" panose="020B0604020202020204" pitchFamily="34" charset="0"/>
              </a:rPr>
              <a:t>  function</a:t>
            </a:r>
            <a:endParaRPr lang="zh-CN" altLang="en-US" sz="1200" b="1">
              <a:solidFill>
                <a:schemeClr val="bg2"/>
              </a:solidFill>
              <a:latin typeface="Arial" panose="020B0604020202020204" pitchFamily="34" charset="0"/>
              <a:cs typeface="Arial" panose="020B0604020202020204" pitchFamily="34" charset="0"/>
            </a:endParaRPr>
          </a:p>
        </p:txBody>
      </p:sp>
      <p:sp>
        <p:nvSpPr>
          <p:cNvPr id="83" name="文本框 82"/>
          <p:cNvSpPr txBox="1"/>
          <p:nvPr>
            <p:custDataLst>
              <p:tags r:id="rId5"/>
            </p:custDataLst>
          </p:nvPr>
        </p:nvSpPr>
        <p:spPr>
          <a:xfrm>
            <a:off x="6704965" y="3072765"/>
            <a:ext cx="1209040" cy="425450"/>
          </a:xfrm>
          <a:prstGeom prst="rect">
            <a:avLst/>
          </a:prstGeom>
          <a:noFill/>
        </p:spPr>
        <p:txBody>
          <a:bodyPr wrap="none" rtlCol="0" anchor="t">
            <a:noAutofit/>
          </a:bodyPr>
          <a:p>
            <a:pPr algn="l">
              <a:buClrTx/>
              <a:buSzTx/>
              <a:buFontTx/>
            </a:pPr>
            <a:r>
              <a:rPr lang="zh-CN" altLang="en-US" sz="1600" b="1">
                <a:solidFill>
                  <a:schemeClr val="bg2"/>
                </a:solidFill>
                <a:sym typeface="+mn-ea"/>
              </a:rPr>
              <a:t>应用场景</a:t>
            </a:r>
            <a:endParaRPr lang="zh-CN" altLang="en-US" sz="1600" b="1">
              <a:solidFill>
                <a:schemeClr val="bg2"/>
              </a:solidFill>
              <a:sym typeface="+mn-ea"/>
            </a:endParaRPr>
          </a:p>
        </p:txBody>
      </p:sp>
      <p:sp>
        <p:nvSpPr>
          <p:cNvPr id="84" name="文本框 83"/>
          <p:cNvSpPr txBox="1"/>
          <p:nvPr>
            <p:custDataLst>
              <p:tags r:id="rId6"/>
            </p:custDataLst>
          </p:nvPr>
        </p:nvSpPr>
        <p:spPr>
          <a:xfrm>
            <a:off x="6547485" y="3409950"/>
            <a:ext cx="2061210" cy="293370"/>
          </a:xfrm>
          <a:prstGeom prst="rect">
            <a:avLst/>
          </a:prstGeom>
          <a:noFill/>
        </p:spPr>
        <p:txBody>
          <a:bodyPr wrap="square" rtlCol="0" anchor="t">
            <a:noAutofit/>
          </a:bodyPr>
          <a:p>
            <a:pPr algn="ctr"/>
            <a:r>
              <a:rPr lang="en-US" altLang="zh-CN" sz="1200" b="1">
                <a:solidFill>
                  <a:schemeClr val="bg2"/>
                </a:solidFill>
                <a:latin typeface="Arial" panose="020B0604020202020204" pitchFamily="34" charset="0"/>
                <a:cs typeface="Arial" panose="020B0604020202020204" pitchFamily="34" charset="0"/>
              </a:rPr>
              <a:t>Application </a:t>
            </a:r>
            <a:r>
              <a:rPr lang="en-US" altLang="zh-CN" sz="1200" b="1">
                <a:solidFill>
                  <a:schemeClr val="bg2"/>
                </a:solidFill>
                <a:latin typeface="Arial" panose="020B0604020202020204" pitchFamily="34" charset="0"/>
                <a:cs typeface="Arial" panose="020B0604020202020204" pitchFamily="34" charset="0"/>
                <a:sym typeface="+mn-ea"/>
              </a:rPr>
              <a:t>scenario</a:t>
            </a:r>
            <a:r>
              <a:rPr lang="zh-CN" altLang="en-US" sz="1200" b="1">
                <a:solidFill>
                  <a:schemeClr val="bg2"/>
                </a:solidFill>
                <a:latin typeface="+mj-lt"/>
                <a:cs typeface="+mj-lt"/>
                <a:sym typeface="+mn-ea"/>
              </a:rPr>
              <a:t>s</a:t>
            </a:r>
            <a:endParaRPr lang="zh-CN" altLang="en-US" sz="1200" b="1">
              <a:solidFill>
                <a:schemeClr val="bg2"/>
              </a:solidFill>
              <a:latin typeface="+mj-lt"/>
              <a:cs typeface="+mj-lt"/>
              <a:sym typeface="+mn-ea"/>
            </a:endParaRPr>
          </a:p>
        </p:txBody>
      </p:sp>
      <p:sp>
        <p:nvSpPr>
          <p:cNvPr id="59" name="文本框 58"/>
          <p:cNvSpPr txBox="1"/>
          <p:nvPr>
            <p:custDataLst>
              <p:tags r:id="rId7"/>
            </p:custDataLst>
          </p:nvPr>
        </p:nvSpPr>
        <p:spPr>
          <a:xfrm>
            <a:off x="9249410" y="3072765"/>
            <a:ext cx="995680" cy="337185"/>
          </a:xfrm>
          <a:prstGeom prst="rect">
            <a:avLst/>
          </a:prstGeom>
          <a:noFill/>
        </p:spPr>
        <p:txBody>
          <a:bodyPr wrap="none" rtlCol="0" anchor="t">
            <a:spAutoFit/>
          </a:bodyPr>
          <a:p>
            <a:r>
              <a:rPr lang="zh-CN" altLang="en-US" sz="1600" b="1">
                <a:solidFill>
                  <a:schemeClr val="bg2"/>
                </a:solidFill>
                <a:sym typeface="+mn-ea"/>
              </a:rPr>
              <a:t>产品优势</a:t>
            </a:r>
            <a:endParaRPr lang="zh-CN" altLang="en-US" sz="1600" b="1">
              <a:solidFill>
                <a:schemeClr val="bg2"/>
              </a:solidFill>
              <a:sym typeface="+mn-ea"/>
            </a:endParaRPr>
          </a:p>
        </p:txBody>
      </p:sp>
      <p:sp>
        <p:nvSpPr>
          <p:cNvPr id="60" name="文本框 59"/>
          <p:cNvSpPr txBox="1"/>
          <p:nvPr>
            <p:custDataLst>
              <p:tags r:id="rId8"/>
            </p:custDataLst>
          </p:nvPr>
        </p:nvSpPr>
        <p:spPr>
          <a:xfrm>
            <a:off x="9249410" y="3392170"/>
            <a:ext cx="1697990" cy="275590"/>
          </a:xfrm>
          <a:prstGeom prst="rect">
            <a:avLst/>
          </a:prstGeom>
          <a:noFill/>
        </p:spPr>
        <p:txBody>
          <a:bodyPr wrap="square" rtlCol="0" anchor="t">
            <a:spAutoFit/>
          </a:bodyPr>
          <a:p>
            <a:pPr algn="ctr"/>
            <a:r>
              <a:rPr lang="zh-CN" altLang="en-US" sz="1200" b="1">
                <a:solidFill>
                  <a:schemeClr val="bg2"/>
                </a:solidFill>
                <a:latin typeface="Arial" panose="020B0604020202020204" pitchFamily="34" charset="0"/>
                <a:cs typeface="Arial" panose="020B0604020202020204" pitchFamily="34" charset="0"/>
                <a:sym typeface="+mn-ea"/>
              </a:rPr>
              <a:t>Product</a:t>
            </a:r>
            <a:r>
              <a:rPr lang="en-US" altLang="zh-CN" sz="1200" b="1">
                <a:solidFill>
                  <a:schemeClr val="bg2"/>
                </a:solidFill>
                <a:latin typeface="Arial" panose="020B0604020202020204" pitchFamily="34" charset="0"/>
                <a:cs typeface="Arial" panose="020B0604020202020204" pitchFamily="34" charset="0"/>
                <a:sym typeface="+mn-ea"/>
              </a:rPr>
              <a:t> </a:t>
            </a:r>
            <a:r>
              <a:rPr lang="zh-CN" altLang="en-US" sz="1200" b="1">
                <a:solidFill>
                  <a:schemeClr val="bg2"/>
                </a:solidFill>
                <a:latin typeface="Arial" panose="020B0604020202020204" pitchFamily="34" charset="0"/>
                <a:cs typeface="Arial" panose="020B0604020202020204" pitchFamily="34" charset="0"/>
                <a:sym typeface="+mn-ea"/>
              </a:rPr>
              <a:t>advantages</a:t>
            </a:r>
            <a:endParaRPr lang="zh-CN" altLang="en-US" sz="1200" b="1">
              <a:solidFill>
                <a:schemeClr val="bg2"/>
              </a:solidFill>
              <a:latin typeface="Arial" panose="020B0604020202020204" pitchFamily="34" charset="0"/>
              <a:cs typeface="Arial" panose="020B0604020202020204" pitchFamily="34" charset="0"/>
              <a:sym typeface="+mn-ea"/>
            </a:endParaRPr>
          </a:p>
        </p:txBody>
      </p:sp>
      <p:sp>
        <p:nvSpPr>
          <p:cNvPr id="7" name="文本框 6"/>
          <p:cNvSpPr txBox="1"/>
          <p:nvPr/>
        </p:nvSpPr>
        <p:spPr>
          <a:xfrm>
            <a:off x="1040130" y="462280"/>
            <a:ext cx="5775325" cy="1322070"/>
          </a:xfrm>
          <a:prstGeom prst="rect">
            <a:avLst/>
          </a:prstGeom>
          <a:noFill/>
          <a:ln>
            <a:noFill/>
          </a:ln>
        </p:spPr>
        <p:txBody>
          <a:bodyPr wrap="square" rtlCol="0">
            <a:spAutoFit/>
          </a:bodyPr>
          <a:p>
            <a:r>
              <a:rPr lang="en-US" altLang="zh-CN" sz="8000" b="1">
                <a:ln w="12700">
                  <a:solidFill>
                    <a:schemeClr val="bg2">
                      <a:lumMod val="65000"/>
                    </a:schemeClr>
                  </a:solidFill>
                  <a:prstDash val="solid"/>
                </a:ln>
                <a:solidFill>
                  <a:schemeClr val="bg1">
                    <a:alpha val="85000"/>
                  </a:schemeClr>
                </a:solidFill>
                <a:effectLst/>
                <a:latin typeface="Arial" panose="020B0604020202020204" pitchFamily="34" charset="0"/>
                <a:ea typeface="阿里巴巴普惠体 M" panose="00020600040101010101" charset="-122"/>
                <a:cs typeface="Arial" panose="020B0604020202020204" pitchFamily="34" charset="0"/>
              </a:rPr>
              <a:t>CONTENTS</a:t>
            </a:r>
            <a:endParaRPr lang="en-US" altLang="zh-CN" sz="8000" b="1">
              <a:ln w="12700">
                <a:solidFill>
                  <a:schemeClr val="bg2">
                    <a:lumMod val="65000"/>
                  </a:schemeClr>
                </a:solidFill>
                <a:prstDash val="solid"/>
              </a:ln>
              <a:solidFill>
                <a:schemeClr val="bg1">
                  <a:alpha val="85000"/>
                </a:schemeClr>
              </a:solidFill>
              <a:effectLst/>
              <a:latin typeface="Arial" panose="020B0604020202020204" pitchFamily="34" charset="0"/>
              <a:ea typeface="阿里巴巴普惠体 M" panose="00020600040101010101" charset="-122"/>
              <a:cs typeface="Arial" panose="020B0604020202020204" pitchFamily="34" charset="0"/>
            </a:endParaRPr>
          </a:p>
        </p:txBody>
      </p:sp>
      <p:sp>
        <p:nvSpPr>
          <p:cNvPr id="8" name="文本框 7"/>
          <p:cNvSpPr txBox="1"/>
          <p:nvPr/>
        </p:nvSpPr>
        <p:spPr>
          <a:xfrm>
            <a:off x="1135380" y="1722120"/>
            <a:ext cx="1332230" cy="706755"/>
          </a:xfrm>
          <a:prstGeom prst="rect">
            <a:avLst/>
          </a:prstGeom>
          <a:noFill/>
        </p:spPr>
        <p:txBody>
          <a:bodyPr wrap="square" rtlCol="0">
            <a:spAutoFit/>
          </a:bodyPr>
          <a:p>
            <a:r>
              <a:rPr lang="zh-CN" altLang="en-US" sz="4000" b="1"/>
              <a:t>目录</a:t>
            </a:r>
            <a:endParaRPr lang="zh-CN" altLang="en-US" sz="4000" b="1"/>
          </a:p>
        </p:txBody>
      </p:sp>
      <p:sp>
        <p:nvSpPr>
          <p:cNvPr id="16" name="文本框 15"/>
          <p:cNvSpPr txBox="1"/>
          <p:nvPr/>
        </p:nvSpPr>
        <p:spPr>
          <a:xfrm>
            <a:off x="2184400" y="3854450"/>
            <a:ext cx="1222375" cy="922020"/>
          </a:xfrm>
          <a:prstGeom prst="rect">
            <a:avLst/>
          </a:prstGeom>
          <a:noFill/>
        </p:spPr>
        <p:txBody>
          <a:bodyPr wrap="square" rtlCol="0">
            <a:spAutoFit/>
          </a:bodyPr>
          <a:p>
            <a:r>
              <a:rPr lang="en-US" altLang="zh-CN" sz="5400">
                <a:solidFill>
                  <a:schemeClr val="bg1">
                    <a:alpha val="70000"/>
                  </a:schemeClr>
                </a:solidFill>
                <a:latin typeface="微软雅黑" panose="020B0503020204020204" charset="-122"/>
                <a:ea typeface="微软雅黑" panose="020B0503020204020204" charset="-122"/>
              </a:rPr>
              <a:t>01</a:t>
            </a:r>
            <a:endParaRPr lang="en-US" altLang="zh-CN" sz="5400">
              <a:solidFill>
                <a:schemeClr val="bg1">
                  <a:alpha val="70000"/>
                </a:schemeClr>
              </a:solidFill>
              <a:latin typeface="微软雅黑" panose="020B0503020204020204" charset="-122"/>
              <a:ea typeface="微软雅黑" panose="020B0503020204020204" charset="-122"/>
            </a:endParaRPr>
          </a:p>
        </p:txBody>
      </p:sp>
      <p:sp>
        <p:nvSpPr>
          <p:cNvPr id="17" name="文本框 16"/>
          <p:cNvSpPr txBox="1"/>
          <p:nvPr/>
        </p:nvSpPr>
        <p:spPr>
          <a:xfrm>
            <a:off x="4714240" y="3857625"/>
            <a:ext cx="1222375" cy="922020"/>
          </a:xfrm>
          <a:prstGeom prst="rect">
            <a:avLst/>
          </a:prstGeom>
          <a:noFill/>
        </p:spPr>
        <p:txBody>
          <a:bodyPr wrap="square" rtlCol="0">
            <a:spAutoFit/>
          </a:bodyPr>
          <a:p>
            <a:r>
              <a:rPr lang="en-US" altLang="zh-CN" sz="5400">
                <a:solidFill>
                  <a:schemeClr val="bg1">
                    <a:alpha val="70000"/>
                  </a:schemeClr>
                </a:solidFill>
                <a:latin typeface="微软雅黑" panose="020B0503020204020204" charset="-122"/>
                <a:ea typeface="微软雅黑" panose="020B0503020204020204" charset="-122"/>
              </a:rPr>
              <a:t>02</a:t>
            </a:r>
            <a:endParaRPr lang="en-US" altLang="zh-CN" sz="5400">
              <a:solidFill>
                <a:schemeClr val="bg1">
                  <a:alpha val="70000"/>
                </a:schemeClr>
              </a:solidFill>
              <a:latin typeface="微软雅黑" panose="020B0503020204020204" charset="-122"/>
              <a:ea typeface="微软雅黑" panose="020B0503020204020204" charset="-122"/>
            </a:endParaRPr>
          </a:p>
        </p:txBody>
      </p:sp>
      <p:sp>
        <p:nvSpPr>
          <p:cNvPr id="19" name="文本框 18"/>
          <p:cNvSpPr txBox="1"/>
          <p:nvPr/>
        </p:nvSpPr>
        <p:spPr>
          <a:xfrm>
            <a:off x="7330440" y="3857625"/>
            <a:ext cx="1222375" cy="922020"/>
          </a:xfrm>
          <a:prstGeom prst="rect">
            <a:avLst/>
          </a:prstGeom>
          <a:noFill/>
        </p:spPr>
        <p:txBody>
          <a:bodyPr wrap="square" rtlCol="0">
            <a:spAutoFit/>
          </a:bodyPr>
          <a:p>
            <a:r>
              <a:rPr lang="en-US" altLang="zh-CN" sz="5400">
                <a:solidFill>
                  <a:schemeClr val="bg1">
                    <a:alpha val="70000"/>
                  </a:schemeClr>
                </a:solidFill>
                <a:latin typeface="微软雅黑" panose="020B0503020204020204" charset="-122"/>
                <a:ea typeface="微软雅黑" panose="020B0503020204020204" charset="-122"/>
              </a:rPr>
              <a:t>03</a:t>
            </a:r>
            <a:endParaRPr lang="en-US" altLang="zh-CN" sz="5400">
              <a:solidFill>
                <a:schemeClr val="bg1">
                  <a:alpha val="70000"/>
                </a:schemeClr>
              </a:solidFill>
              <a:latin typeface="微软雅黑" panose="020B0503020204020204" charset="-122"/>
              <a:ea typeface="微软雅黑" panose="020B0503020204020204" charset="-122"/>
            </a:endParaRPr>
          </a:p>
        </p:txBody>
      </p:sp>
      <p:sp>
        <p:nvSpPr>
          <p:cNvPr id="20" name="文本框 19"/>
          <p:cNvSpPr txBox="1"/>
          <p:nvPr/>
        </p:nvSpPr>
        <p:spPr>
          <a:xfrm>
            <a:off x="9851390" y="3837305"/>
            <a:ext cx="1222375" cy="922020"/>
          </a:xfrm>
          <a:prstGeom prst="rect">
            <a:avLst/>
          </a:prstGeom>
          <a:noFill/>
        </p:spPr>
        <p:txBody>
          <a:bodyPr wrap="square" rtlCol="0">
            <a:spAutoFit/>
          </a:bodyPr>
          <a:p>
            <a:r>
              <a:rPr lang="en-US" altLang="zh-CN" sz="5400">
                <a:solidFill>
                  <a:schemeClr val="bg1">
                    <a:alpha val="70000"/>
                  </a:schemeClr>
                </a:solidFill>
                <a:latin typeface="微软雅黑" panose="020B0503020204020204" charset="-122"/>
                <a:ea typeface="微软雅黑" panose="020B0503020204020204" charset="-122"/>
              </a:rPr>
              <a:t>04</a:t>
            </a:r>
            <a:endParaRPr lang="en-US" altLang="zh-CN" sz="5400">
              <a:solidFill>
                <a:schemeClr val="bg1">
                  <a:alpha val="70000"/>
                </a:schemeClr>
              </a:solidFill>
              <a:latin typeface="微软雅黑" panose="020B0503020204020204" charset="-122"/>
              <a:ea typeface="微软雅黑" panose="020B0503020204020204" charset="-122"/>
            </a:endParaRPr>
          </a:p>
        </p:txBody>
      </p:sp>
    </p:spTree>
    <p:custDataLst>
      <p:tags r:id="rId9"/>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流程图: 可选过程 13"/>
          <p:cNvSpPr/>
          <p:nvPr/>
        </p:nvSpPr>
        <p:spPr>
          <a:xfrm>
            <a:off x="641350" y="1007110"/>
            <a:ext cx="10915015" cy="252222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页脚占位符 8"/>
          <p:cNvSpPr>
            <a:spLocks noGrp="1"/>
          </p:cNvSpPr>
          <p:nvPr>
            <p:ph type="ftr" sz="quarter" idx="11"/>
            <p:custDataLst>
              <p:tags r:id="rId1"/>
            </p:custDataLst>
          </p:nvPr>
        </p:nvSpPr>
        <p:spPr>
          <a:xfrm>
            <a:off x="4116000" y="6304875"/>
            <a:ext cx="3960000" cy="316800"/>
          </a:xfrm>
        </p:spPr>
        <p:txBody>
          <a:bodyPr/>
          <a:p>
            <a:r>
              <a:rPr lang="en-US" altLang="zh-CN" dirty="0"/>
              <a:t>15</a:t>
            </a:r>
            <a:endParaRPr lang="en-US" altLang="zh-CN" dirty="0"/>
          </a:p>
        </p:txBody>
      </p:sp>
      <p:sp>
        <p:nvSpPr>
          <p:cNvPr id="4" name="文本框 3"/>
          <p:cNvSpPr txBox="1"/>
          <p:nvPr>
            <p:custDataLst>
              <p:tags r:id="rId2"/>
            </p:custDataLst>
          </p:nvPr>
        </p:nvSpPr>
        <p:spPr>
          <a:xfrm>
            <a:off x="1718945" y="1358900"/>
            <a:ext cx="1808480" cy="337185"/>
          </a:xfrm>
          <a:prstGeom prst="rect">
            <a:avLst/>
          </a:prstGeom>
          <a:noFill/>
        </p:spPr>
        <p:txBody>
          <a:bodyPr wrap="square" rtlCol="0" anchor="t">
            <a:spAutoFit/>
          </a:bodyPr>
          <a:p>
            <a:pPr algn="l"/>
            <a:r>
              <a:rPr sz="1600" b="1">
                <a:solidFill>
                  <a:schemeClr val="tx1"/>
                </a:solidFill>
                <a:latin typeface="+mn-ea"/>
                <a:sym typeface="+mn-ea"/>
              </a:rPr>
              <a:t>评价体系</a:t>
            </a:r>
            <a:r>
              <a:rPr lang="zh-CN" sz="1600" b="1">
                <a:solidFill>
                  <a:schemeClr val="tx1"/>
                </a:solidFill>
                <a:latin typeface="+mn-ea"/>
                <a:sym typeface="+mn-ea"/>
              </a:rPr>
              <a:t>丰富</a:t>
            </a:r>
            <a:r>
              <a:rPr sz="1600" b="1">
                <a:solidFill>
                  <a:schemeClr val="tx1"/>
                </a:solidFill>
                <a:latin typeface="+mn-ea"/>
                <a:sym typeface="+mn-ea"/>
              </a:rPr>
              <a:t>科学</a:t>
            </a:r>
            <a:endParaRPr sz="1600" b="1">
              <a:solidFill>
                <a:schemeClr val="tx1"/>
              </a:solidFill>
              <a:latin typeface="+mn-ea"/>
              <a:sym typeface="+mn-ea"/>
            </a:endParaRPr>
          </a:p>
        </p:txBody>
      </p:sp>
      <p:sp>
        <p:nvSpPr>
          <p:cNvPr id="6" name="文本框 5"/>
          <p:cNvSpPr txBox="1"/>
          <p:nvPr>
            <p:custDataLst>
              <p:tags r:id="rId3"/>
            </p:custDataLst>
          </p:nvPr>
        </p:nvSpPr>
        <p:spPr>
          <a:xfrm>
            <a:off x="1718945" y="4685030"/>
            <a:ext cx="1808480" cy="337185"/>
          </a:xfrm>
          <a:prstGeom prst="rect">
            <a:avLst/>
          </a:prstGeom>
          <a:noFill/>
        </p:spPr>
        <p:txBody>
          <a:bodyPr wrap="none" rtlCol="0" anchor="t">
            <a:spAutoFit/>
          </a:bodyPr>
          <a:p>
            <a:pPr algn="l"/>
            <a:r>
              <a:rPr sz="1600" b="1">
                <a:latin typeface="+mn-ea"/>
                <a:sym typeface="+mn-ea"/>
              </a:rPr>
              <a:t>功能强大操作简便</a:t>
            </a:r>
            <a:endParaRPr sz="1600" b="1">
              <a:latin typeface="+mn-ea"/>
              <a:sym typeface="+mn-ea"/>
            </a:endParaRPr>
          </a:p>
        </p:txBody>
      </p:sp>
      <p:sp>
        <p:nvSpPr>
          <p:cNvPr id="10" name="文本框 9"/>
          <p:cNvSpPr txBox="1"/>
          <p:nvPr>
            <p:custDataLst>
              <p:tags r:id="rId4"/>
            </p:custDataLst>
          </p:nvPr>
        </p:nvSpPr>
        <p:spPr>
          <a:xfrm>
            <a:off x="1718945" y="5744210"/>
            <a:ext cx="1808480" cy="337185"/>
          </a:xfrm>
          <a:prstGeom prst="rect">
            <a:avLst/>
          </a:prstGeom>
          <a:noFill/>
        </p:spPr>
        <p:txBody>
          <a:bodyPr wrap="none" rtlCol="0" anchor="t">
            <a:spAutoFit/>
          </a:bodyPr>
          <a:p>
            <a:pPr algn="l"/>
            <a:r>
              <a:rPr sz="1600" b="1">
                <a:latin typeface="+mn-ea"/>
                <a:sym typeface="+mn-ea"/>
              </a:rPr>
              <a:t>数据加工标准严格</a:t>
            </a:r>
            <a:endParaRPr sz="1600" b="1">
              <a:latin typeface="+mn-ea"/>
              <a:sym typeface="+mn-ea"/>
            </a:endParaRPr>
          </a:p>
        </p:txBody>
      </p:sp>
      <p:sp>
        <p:nvSpPr>
          <p:cNvPr id="15" name="文本框 14"/>
          <p:cNvSpPr txBox="1"/>
          <p:nvPr>
            <p:custDataLst>
              <p:tags r:id="rId5"/>
            </p:custDataLst>
          </p:nvPr>
        </p:nvSpPr>
        <p:spPr>
          <a:xfrm>
            <a:off x="3974465" y="1133475"/>
            <a:ext cx="7437755" cy="1763395"/>
          </a:xfrm>
          <a:prstGeom prst="rect">
            <a:avLst/>
          </a:prstGeom>
          <a:noFill/>
          <a:ln w="9525">
            <a:noFill/>
          </a:ln>
        </p:spPr>
        <p:txBody>
          <a:bodyPr wrap="square">
            <a:spAutoFit/>
          </a:bodyPr>
          <a:p>
            <a:pPr marL="266700" indent="-266700">
              <a:lnSpc>
                <a:spcPct val="150000"/>
              </a:lnSpc>
              <a:buClr>
                <a:srgbClr val="C00000"/>
              </a:buClr>
              <a:buFont typeface="Wingdings" panose="05000000000000000000" charset="0"/>
              <a:buChar char="Ø"/>
            </a:pPr>
            <a:r>
              <a:rPr lang="zh-CN" sz="1200" b="1">
                <a:latin typeface="+mn-ea"/>
                <a:cs typeface="+mn-ea"/>
              </a:rPr>
              <a:t>机构数据全：</a:t>
            </a:r>
            <a:r>
              <a:rPr lang="zh-CN" sz="1200">
                <a:solidFill>
                  <a:schemeClr val="tx1">
                    <a:lumMod val="65000"/>
                    <a:lumOff val="35000"/>
                  </a:schemeClr>
                </a:solidFill>
                <a:latin typeface="+mn-ea"/>
                <a:cs typeface="+mn-ea"/>
              </a:rPr>
              <a:t>覆盖中国大陆的</a:t>
            </a:r>
            <a:r>
              <a:rPr lang="en-US" sz="1200">
                <a:solidFill>
                  <a:schemeClr val="tx1">
                    <a:lumMod val="65000"/>
                    <a:lumOff val="35000"/>
                  </a:schemeClr>
                </a:solidFill>
                <a:latin typeface="+mn-ea"/>
                <a:cs typeface="+mn-ea"/>
              </a:rPr>
              <a:t>1</a:t>
            </a:r>
            <a:r>
              <a:rPr lang="zh-CN" sz="1200">
                <a:solidFill>
                  <a:schemeClr val="tx1">
                    <a:lumMod val="65000"/>
                    <a:lumOff val="35000"/>
                  </a:schemeClr>
                </a:solidFill>
                <a:latin typeface="+mn-ea"/>
                <a:cs typeface="+mn-ea"/>
              </a:rPr>
              <a:t>316所本科高校</a:t>
            </a:r>
            <a:endParaRPr lang="zh-CN" sz="1200">
              <a:solidFill>
                <a:schemeClr val="tx1">
                  <a:lumMod val="65000"/>
                  <a:lumOff val="35000"/>
                </a:schemeClr>
              </a:solidFill>
              <a:latin typeface="+mn-ea"/>
              <a:cs typeface="+mn-ea"/>
            </a:endParaRPr>
          </a:p>
          <a:p>
            <a:pPr marL="266700" indent="-266700">
              <a:lnSpc>
                <a:spcPct val="150000"/>
              </a:lnSpc>
              <a:buClr>
                <a:srgbClr val="C00000"/>
              </a:buClr>
              <a:buFont typeface="Wingdings" panose="05000000000000000000" charset="0"/>
              <a:buChar char="Ø"/>
            </a:pPr>
            <a:r>
              <a:rPr lang="zh-CN" sz="1200" b="1">
                <a:latin typeface="+mn-ea"/>
                <a:cs typeface="+mn-ea"/>
              </a:rPr>
              <a:t>学科分类细：</a:t>
            </a:r>
            <a:r>
              <a:rPr lang="zh-CN" sz="1200">
                <a:solidFill>
                  <a:schemeClr val="tx1">
                    <a:lumMod val="65000"/>
                    <a:lumOff val="35000"/>
                  </a:schemeClr>
                </a:solidFill>
                <a:latin typeface="+mn-ea"/>
                <a:cs typeface="+mn-ea"/>
              </a:rPr>
              <a:t>学科分类级别深入细化，科研成果数据对应到教育部一级/二级学科，契合高校需求；</a:t>
            </a:r>
            <a:endParaRPr lang="zh-CN" sz="1200">
              <a:latin typeface="+mn-ea"/>
              <a:cs typeface="+mn-ea"/>
            </a:endParaRPr>
          </a:p>
          <a:p>
            <a:pPr marL="266700" indent="-266700">
              <a:lnSpc>
                <a:spcPct val="150000"/>
              </a:lnSpc>
              <a:buClr>
                <a:srgbClr val="C00000"/>
              </a:buClr>
              <a:buFont typeface="Wingdings" panose="05000000000000000000" charset="0"/>
              <a:buChar char="Ø"/>
            </a:pPr>
            <a:r>
              <a:rPr lang="zh-CN" sz="1200" b="1">
                <a:latin typeface="+mn-ea"/>
                <a:cs typeface="+mn-ea"/>
              </a:rPr>
              <a:t>成果类型多：</a:t>
            </a:r>
            <a:r>
              <a:rPr sz="1200">
                <a:solidFill>
                  <a:schemeClr val="tx1">
                    <a:lumMod val="65000"/>
                    <a:lumOff val="35000"/>
                  </a:schemeClr>
                </a:solidFill>
                <a:latin typeface="+mn-ea"/>
                <a:cs typeface="+mn-ea"/>
              </a:rPr>
              <a:t>包括中外期刊论文（其中海外连续出版期刊46,000余种、中国大陆学术期刊7,000余种）、学术会议、重要报纸、专利、奖励、基金项目等类型</a:t>
            </a:r>
            <a:r>
              <a:rPr lang="zh-CN" sz="1200">
                <a:solidFill>
                  <a:schemeClr val="tx1">
                    <a:lumMod val="65000"/>
                    <a:lumOff val="35000"/>
                  </a:schemeClr>
                </a:solidFill>
                <a:latin typeface="+mn-ea"/>
                <a:cs typeface="+mn-ea"/>
              </a:rPr>
              <a:t>。</a:t>
            </a:r>
            <a:endParaRPr lang="zh-CN" sz="1200">
              <a:latin typeface="+mn-ea"/>
              <a:cs typeface="+mn-ea"/>
            </a:endParaRPr>
          </a:p>
          <a:p>
            <a:pPr marL="171450" indent="-171450">
              <a:lnSpc>
                <a:spcPct val="150000"/>
              </a:lnSpc>
              <a:buClr>
                <a:srgbClr val="C00000"/>
              </a:buClr>
              <a:buFont typeface="Wingdings" panose="05000000000000000000" charset="0"/>
              <a:buChar char="Ø"/>
            </a:pPr>
            <a:r>
              <a:rPr lang="zh-CN" sz="1200">
                <a:latin typeface="+mn-ea"/>
                <a:cs typeface="+mn-ea"/>
              </a:rPr>
              <a:t>  </a:t>
            </a:r>
            <a:r>
              <a:rPr lang="zh-CN" sz="1200" b="1">
                <a:latin typeface="+mn-ea"/>
                <a:cs typeface="+mn-ea"/>
              </a:rPr>
              <a:t>评价指标广：</a:t>
            </a:r>
            <a:endParaRPr lang="en-US" sz="1200">
              <a:latin typeface="+mn-ea"/>
              <a:cs typeface="+mn-ea"/>
            </a:endParaRPr>
          </a:p>
          <a:p>
            <a:pPr marL="171450" indent="-171450">
              <a:lnSpc>
                <a:spcPct val="170000"/>
              </a:lnSpc>
              <a:buClr>
                <a:srgbClr val="003AFE"/>
              </a:buClr>
              <a:buFont typeface="Wingdings" panose="05000000000000000000" charset="0"/>
              <a:buChar char="u"/>
            </a:pPr>
            <a:endParaRPr lang="zh-CN" altLang="en-US" sz="1100">
              <a:solidFill>
                <a:schemeClr val="tx1">
                  <a:lumMod val="65000"/>
                  <a:lumOff val="35000"/>
                </a:schemeClr>
              </a:solidFill>
              <a:latin typeface="+mn-ea"/>
              <a:cs typeface="+mn-ea"/>
            </a:endParaRPr>
          </a:p>
        </p:txBody>
      </p:sp>
      <p:sp>
        <p:nvSpPr>
          <p:cNvPr id="20" name="文本框 19"/>
          <p:cNvSpPr txBox="1"/>
          <p:nvPr>
            <p:custDataLst>
              <p:tags r:id="rId6"/>
            </p:custDataLst>
          </p:nvPr>
        </p:nvSpPr>
        <p:spPr>
          <a:xfrm>
            <a:off x="3975100" y="4348480"/>
            <a:ext cx="7416800" cy="1054735"/>
          </a:xfrm>
          <a:prstGeom prst="rect">
            <a:avLst/>
          </a:prstGeom>
          <a:noFill/>
          <a:ln w="9525">
            <a:noFill/>
          </a:ln>
        </p:spPr>
        <p:txBody>
          <a:bodyPr wrap="square">
            <a:spAutoFit/>
          </a:bodyPr>
          <a:p>
            <a:pPr marL="266700" indent="-266700" algn="l">
              <a:lnSpc>
                <a:spcPct val="190000"/>
              </a:lnSpc>
              <a:buClr>
                <a:srgbClr val="C00000"/>
              </a:buClr>
              <a:buSzTx/>
              <a:buFont typeface="Wingdings" panose="05000000000000000000" charset="0"/>
              <a:buChar char="Ø"/>
            </a:pPr>
            <a:r>
              <a:rPr lang="zh-CN" sz="1100" b="1">
                <a:latin typeface="+mn-ea"/>
                <a:cs typeface="+mn-ea"/>
              </a:rPr>
              <a:t>丰富的分析模型：可以一键获取任一高校/地区的综合或一级/二级学科的科研成果统计分析结果；</a:t>
            </a:r>
            <a:endParaRPr lang="zh-CN" sz="1100" b="1">
              <a:latin typeface="+mn-ea"/>
              <a:cs typeface="+mn-ea"/>
            </a:endParaRPr>
          </a:p>
          <a:p>
            <a:pPr marL="266700" indent="-266700" algn="l">
              <a:lnSpc>
                <a:spcPct val="190000"/>
              </a:lnSpc>
              <a:buClr>
                <a:srgbClr val="C00000"/>
              </a:buClr>
              <a:buSzTx/>
              <a:buFont typeface="Wingdings" panose="05000000000000000000" charset="0"/>
              <a:buChar char="Ø"/>
            </a:pPr>
            <a:r>
              <a:rPr lang="zh-CN" sz="1100" b="1">
                <a:latin typeface="+mn-ea"/>
                <a:cs typeface="+mn-ea"/>
              </a:rPr>
              <a:t> 灵活的对比分析：可任添加 5家对标高校/地区，一键呈现科研实力对比分析结果；</a:t>
            </a:r>
            <a:endParaRPr lang="zh-CN" sz="1100" b="1">
              <a:latin typeface="+mn-ea"/>
              <a:cs typeface="+mn-ea"/>
            </a:endParaRPr>
          </a:p>
          <a:p>
            <a:pPr marL="266700" indent="-266700" algn="l">
              <a:lnSpc>
                <a:spcPct val="190000"/>
              </a:lnSpc>
              <a:buClr>
                <a:srgbClr val="C00000"/>
              </a:buClr>
              <a:buSzTx/>
              <a:buFont typeface="Wingdings" panose="05000000000000000000" charset="0"/>
              <a:buChar char="Ø"/>
            </a:pPr>
            <a:r>
              <a:rPr lang="zh-CN" sz="1100" b="1">
                <a:latin typeface="+mn-ea"/>
                <a:cs typeface="+mn-ea"/>
              </a:rPr>
              <a:t>便捷的报告输出：还可对报告模板进行编辑，按需生成定制报告。报告可导出为PDF格式。</a:t>
            </a:r>
            <a:endParaRPr lang="zh-CN" altLang="en-US" sz="1100" b="1" dirty="0">
              <a:latin typeface="+mn-ea"/>
              <a:cs typeface="+mn-ea"/>
            </a:endParaRPr>
          </a:p>
        </p:txBody>
      </p:sp>
      <p:sp>
        <p:nvSpPr>
          <p:cNvPr id="30" name="文本框 29"/>
          <p:cNvSpPr txBox="1"/>
          <p:nvPr>
            <p:custDataLst>
              <p:tags r:id="rId7"/>
            </p:custDataLst>
          </p:nvPr>
        </p:nvSpPr>
        <p:spPr>
          <a:xfrm>
            <a:off x="3973830" y="5563235"/>
            <a:ext cx="7582535" cy="645160"/>
          </a:xfrm>
          <a:prstGeom prst="rect">
            <a:avLst/>
          </a:prstGeom>
          <a:noFill/>
          <a:ln w="9525">
            <a:noFill/>
          </a:ln>
        </p:spPr>
        <p:txBody>
          <a:bodyPr wrap="square">
            <a:spAutoFit/>
          </a:bodyPr>
          <a:p>
            <a:pPr indent="266700">
              <a:lnSpc>
                <a:spcPct val="150000"/>
              </a:lnSpc>
            </a:pPr>
            <a:r>
              <a:rPr lang="zh-CN" sz="1200" dirty="0">
                <a:latin typeface="+mn-ea"/>
              </a:rPr>
              <a:t>数据加工过程中，依托中国知网的丰富经验和强大技术团队及严格管理的加工流水线，采用先进的加工技术和严格的质量标准，确保了统计数据结果的可靠性、保证了各项指标排序的准确性。</a:t>
            </a:r>
            <a:endParaRPr lang="zh-CN" altLang="en-US" sz="1200" dirty="0">
              <a:latin typeface="+mn-ea"/>
            </a:endParaRPr>
          </a:p>
        </p:txBody>
      </p:sp>
      <p:pic>
        <p:nvPicPr>
          <p:cNvPr id="31" name="图片 30" descr="32303038313138353b32303039303632313bbdb1d5c2"/>
          <p:cNvPicPr>
            <a:picLocks noChangeAspect="1"/>
          </p:cNvPicPr>
          <p:nvPr>
            <p:custDataLst>
              <p:tags r:id="rId8"/>
            </p:custDataLst>
          </p:nvPr>
        </p:nvPicPr>
        <p:blipFill>
          <a:blip r:embed="rId9" cstate="print">
            <a:extLst>
              <a:ext uri="{96DAC541-7B7A-43D3-8B79-37D633B846F1}">
                <asvg:svgBlip xmlns:asvg="http://schemas.microsoft.com/office/drawing/2016/SVG/main" r:embed="rId10"/>
              </a:ext>
            </a:extLst>
          </a:blip>
          <a:stretch>
            <a:fillRect/>
          </a:stretch>
        </p:blipFill>
        <p:spPr>
          <a:xfrm>
            <a:off x="1082675" y="1358900"/>
            <a:ext cx="504000" cy="504000"/>
          </a:xfrm>
          <a:prstGeom prst="rect">
            <a:avLst/>
          </a:prstGeom>
        </p:spPr>
      </p:pic>
      <p:pic>
        <p:nvPicPr>
          <p:cNvPr id="32" name="图片 31" descr="32303038313138353b32303039303634373bcbe3c5cc"/>
          <p:cNvPicPr>
            <a:picLocks noChangeAspect="1"/>
          </p:cNvPicPr>
          <p:nvPr>
            <p:custDataLst>
              <p:tags r:id="rId11"/>
            </p:custDataLst>
          </p:nvPr>
        </p:nvPicPr>
        <p:blipFill>
          <a:blip r:embed="rId12" cstate="print"/>
          <a:stretch>
            <a:fillRect/>
          </a:stretch>
        </p:blipFill>
        <p:spPr>
          <a:xfrm>
            <a:off x="1076960" y="4611370"/>
            <a:ext cx="396000" cy="396000"/>
          </a:xfrm>
          <a:prstGeom prst="rect">
            <a:avLst/>
          </a:prstGeom>
          <a:noFill/>
        </p:spPr>
      </p:pic>
      <p:pic>
        <p:nvPicPr>
          <p:cNvPr id="33" name="图片 32" descr="32303038313138353b32303039303634323bd6b1b3df"/>
          <p:cNvPicPr>
            <a:picLocks noChangeAspect="1"/>
          </p:cNvPicPr>
          <p:nvPr>
            <p:custDataLst>
              <p:tags r:id="rId13"/>
            </p:custDataLst>
          </p:nvPr>
        </p:nvPicPr>
        <p:blipFill>
          <a:blip r:embed="rId14" cstate="print">
            <a:extLst>
              <a:ext uri="{96DAC541-7B7A-43D3-8B79-37D633B846F1}">
                <asvg:svgBlip xmlns:asvg="http://schemas.microsoft.com/office/drawing/2016/SVG/main" r:embed="rId15"/>
              </a:ext>
            </a:extLst>
          </a:blip>
          <a:stretch>
            <a:fillRect/>
          </a:stretch>
        </p:blipFill>
        <p:spPr>
          <a:xfrm>
            <a:off x="1113155" y="5761990"/>
            <a:ext cx="360000" cy="360000"/>
          </a:xfrm>
          <a:prstGeom prst="rect">
            <a:avLst/>
          </a:prstGeom>
        </p:spPr>
      </p:pic>
      <p:sp>
        <p:nvSpPr>
          <p:cNvPr id="34" name="文本框 15"/>
          <p:cNvSpPr txBox="1"/>
          <p:nvPr>
            <p:custDataLst>
              <p:tags r:id="rId16"/>
            </p:custDataLst>
          </p:nvPr>
        </p:nvSpPr>
        <p:spPr>
          <a:xfrm>
            <a:off x="1718945" y="3806825"/>
            <a:ext cx="1808480" cy="337185"/>
          </a:xfrm>
          <a:prstGeom prst="rect">
            <a:avLst/>
          </a:prstGeom>
          <a:noFill/>
        </p:spPr>
        <p:txBody>
          <a:bodyPr wrap="none" rtlCol="0" anchor="t">
            <a:spAutoFit/>
          </a:bodyPr>
          <a:p>
            <a:r>
              <a:rPr lang="zh-CN" altLang="en-US" sz="1600" b="1" dirty="0" smtClean="0">
                <a:solidFill>
                  <a:schemeClr val="tx1"/>
                </a:solidFill>
                <a:latin typeface="+mn-ea"/>
                <a:sym typeface="+mn-ea"/>
              </a:rPr>
              <a:t>分析方法灵活多样</a:t>
            </a:r>
            <a:endParaRPr lang="zh-CN" altLang="en-US" sz="1600" b="1" dirty="0" smtClean="0">
              <a:solidFill>
                <a:schemeClr val="tx1"/>
              </a:solidFill>
              <a:latin typeface="+mn-ea"/>
              <a:sym typeface="+mn-ea"/>
            </a:endParaRPr>
          </a:p>
        </p:txBody>
      </p:sp>
      <p:sp>
        <p:nvSpPr>
          <p:cNvPr id="35" name="文本框 40"/>
          <p:cNvSpPr txBox="1"/>
          <p:nvPr>
            <p:custDataLst>
              <p:tags r:id="rId17"/>
            </p:custDataLst>
          </p:nvPr>
        </p:nvSpPr>
        <p:spPr>
          <a:xfrm>
            <a:off x="3973830" y="3606165"/>
            <a:ext cx="7582535" cy="645160"/>
          </a:xfrm>
          <a:prstGeom prst="rect">
            <a:avLst/>
          </a:prstGeom>
          <a:noFill/>
          <a:ln w="9525">
            <a:noFill/>
          </a:ln>
        </p:spPr>
        <p:txBody>
          <a:bodyPr wrap="square">
            <a:spAutoFit/>
          </a:bodyPr>
          <a:p>
            <a:pPr indent="266700">
              <a:lnSpc>
                <a:spcPct val="150000"/>
              </a:lnSpc>
            </a:pPr>
            <a:r>
              <a:rPr lang="zh-CN" altLang="en-US" sz="1200" dirty="0" smtClean="0">
                <a:solidFill>
                  <a:schemeClr val="tx1"/>
                </a:solidFill>
                <a:latin typeface="+mn-ea"/>
                <a:cs typeface="+mn-ea"/>
                <a:sym typeface="+mn-ea"/>
              </a:rPr>
              <a:t>在评价指标量化统计的基础上，提供“ 各机构</a:t>
            </a:r>
            <a:r>
              <a:rPr lang="en-US" altLang="zh-CN" sz="1200" dirty="0" smtClean="0">
                <a:solidFill>
                  <a:schemeClr val="tx1"/>
                </a:solidFill>
                <a:latin typeface="+mn-ea"/>
                <a:cs typeface="+mn-ea"/>
                <a:sym typeface="+mn-ea"/>
              </a:rPr>
              <a:t>/</a:t>
            </a:r>
            <a:r>
              <a:rPr lang="zh-CN" altLang="en-US" sz="1200" dirty="0" smtClean="0">
                <a:solidFill>
                  <a:schemeClr val="tx1"/>
                </a:solidFill>
                <a:latin typeface="+mn-ea"/>
                <a:cs typeface="+mn-ea"/>
                <a:sym typeface="+mn-ea"/>
              </a:rPr>
              <a:t>各学科的中外顶刊</a:t>
            </a:r>
            <a:r>
              <a:rPr lang="en-US" altLang="zh-CN" sz="1200" dirty="0" smtClean="0">
                <a:solidFill>
                  <a:schemeClr val="tx1"/>
                </a:solidFill>
                <a:latin typeface="+mn-ea"/>
                <a:cs typeface="+mn-ea"/>
                <a:sym typeface="+mn-ea"/>
              </a:rPr>
              <a:t>/</a:t>
            </a:r>
            <a:r>
              <a:rPr lang="zh-CN" altLang="en-US" sz="1200" dirty="0" smtClean="0">
                <a:solidFill>
                  <a:schemeClr val="tx1"/>
                </a:solidFill>
                <a:latin typeface="+mn-ea"/>
                <a:cs typeface="+mn-ea"/>
                <a:sym typeface="+mn-ea"/>
              </a:rPr>
              <a:t>权威刊发文”计量分析、“本校学科特色领域、重点与优势研究分析及对标”等基于内容的挖掘分析。</a:t>
            </a:r>
            <a:endParaRPr lang="zh-CN" altLang="en-US" sz="1200" dirty="0" smtClean="0">
              <a:solidFill>
                <a:schemeClr val="tx1"/>
              </a:solidFill>
              <a:latin typeface="+mn-ea"/>
              <a:cs typeface="+mn-ea"/>
              <a:sym typeface="+mn-ea"/>
            </a:endParaRPr>
          </a:p>
        </p:txBody>
      </p:sp>
      <p:pic>
        <p:nvPicPr>
          <p:cNvPr id="36" name="图片 35" descr="343435383138313b333633383939393bc2b7b1ea"/>
          <p:cNvPicPr>
            <a:picLocks noChangeAspect="1"/>
          </p:cNvPicPr>
          <p:nvPr>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a:off x="1082675" y="3790950"/>
            <a:ext cx="384175" cy="384175"/>
          </a:xfrm>
          <a:prstGeom prst="rect">
            <a:avLst/>
          </a:prstGeom>
        </p:spPr>
      </p:pic>
      <p:sp>
        <p:nvSpPr>
          <p:cNvPr id="5" name="文本框 4"/>
          <p:cNvSpPr txBox="1"/>
          <p:nvPr/>
        </p:nvSpPr>
        <p:spPr>
          <a:xfrm>
            <a:off x="523875" y="177165"/>
            <a:ext cx="10868025" cy="829945"/>
          </a:xfrm>
          <a:prstGeom prst="rect">
            <a:avLst/>
          </a:prstGeom>
          <a:noFill/>
          <a:ln>
            <a:noFill/>
          </a:ln>
        </p:spPr>
        <p:txBody>
          <a:bodyPr wrap="square" rtlCol="0">
            <a:spAutoFit/>
          </a:bodyPr>
          <a:p>
            <a:r>
              <a:rPr lang="en-US" altLang="zh-CN" sz="4800" b="1">
                <a:ln w="12700">
                  <a:solidFill>
                    <a:schemeClr val="bg2">
                      <a:lumMod val="65000"/>
                      <a:alpha val="41000"/>
                    </a:schemeClr>
                  </a:solidFill>
                  <a:prstDash val="solid"/>
                </a:ln>
                <a:solidFill>
                  <a:schemeClr val="bg1">
                    <a:alpha val="35000"/>
                  </a:schemeClr>
                </a:solidFill>
                <a:effectLst/>
                <a:latin typeface="Arial" panose="020B0604020202020204" pitchFamily="34" charset="0"/>
                <a:ea typeface="阿里巴巴普惠体 M" panose="00020600040101010101" charset="-122"/>
                <a:cs typeface="Arial" panose="020B0604020202020204" pitchFamily="34" charset="0"/>
              </a:rPr>
              <a:t>PRODUCT SUPERIORITY </a:t>
            </a:r>
            <a:endParaRPr lang="en-US" altLang="zh-CN" sz="4800" b="1">
              <a:ln w="12700">
                <a:solidFill>
                  <a:schemeClr val="bg2">
                    <a:lumMod val="65000"/>
                    <a:alpha val="41000"/>
                  </a:schemeClr>
                </a:solidFill>
                <a:prstDash val="solid"/>
              </a:ln>
              <a:solidFill>
                <a:schemeClr val="bg1">
                  <a:alpha val="35000"/>
                </a:schemeClr>
              </a:solidFill>
              <a:effectLst/>
              <a:latin typeface="Arial" panose="020B0604020202020204" pitchFamily="34" charset="0"/>
              <a:ea typeface="阿里巴巴普惠体 M" panose="00020600040101010101" charset="-122"/>
              <a:cs typeface="Arial" panose="020B0604020202020204" pitchFamily="34" charset="0"/>
            </a:endParaRPr>
          </a:p>
        </p:txBody>
      </p:sp>
      <p:sp>
        <p:nvSpPr>
          <p:cNvPr id="7" name="文本框 6"/>
          <p:cNvSpPr txBox="1"/>
          <p:nvPr/>
        </p:nvSpPr>
        <p:spPr>
          <a:xfrm>
            <a:off x="1152525" y="332105"/>
            <a:ext cx="1616710" cy="521970"/>
          </a:xfrm>
          <a:prstGeom prst="rect">
            <a:avLst/>
          </a:prstGeom>
          <a:noFill/>
        </p:spPr>
        <p:txBody>
          <a:bodyPr wrap="square" rtlCol="0">
            <a:spAutoFit/>
          </a:bodyPr>
          <a:p>
            <a:r>
              <a:rPr lang="zh-CN" altLang="en-US" sz="2800" b="1">
                <a:sym typeface="+mn-ea"/>
              </a:rPr>
              <a:t>产品优势</a:t>
            </a:r>
            <a:endParaRPr lang="zh-CN" altLang="en-US" sz="2800" b="1">
              <a:sym typeface="+mn-ea"/>
            </a:endParaRPr>
          </a:p>
        </p:txBody>
      </p:sp>
      <p:sp>
        <p:nvSpPr>
          <p:cNvPr id="11" name="椭圆 10"/>
          <p:cNvSpPr/>
          <p:nvPr/>
        </p:nvSpPr>
        <p:spPr>
          <a:xfrm>
            <a:off x="641985" y="394335"/>
            <a:ext cx="396000" cy="396000"/>
          </a:xfrm>
          <a:prstGeom prst="ellipse">
            <a:avLst/>
          </a:prstGeom>
          <a:gradFill>
            <a:gsLst>
              <a:gs pos="100000">
                <a:schemeClr val="bg2">
                  <a:lumMod val="95000"/>
                </a:schemeClr>
              </a:gs>
              <a:gs pos="84000">
                <a:schemeClr val="bg2">
                  <a:lumMod val="95000"/>
                </a:schemeClr>
              </a:gs>
              <a:gs pos="50000">
                <a:srgbClr val="C00000"/>
              </a:gs>
            </a:gsLst>
            <a:lin ang="2700000" scaled="0"/>
          </a:gradFill>
          <a:ln w="28575">
            <a:gradFill>
              <a:gsLst>
                <a:gs pos="20000">
                  <a:schemeClr val="tx2">
                    <a:lumMod val="10000"/>
                    <a:lumOff val="90000"/>
                  </a:schemeClr>
                </a:gs>
                <a:gs pos="42000">
                  <a:srgbClr val="C00000"/>
                </a:gs>
              </a:gsLst>
              <a:lin ang="468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000" b="1"/>
          </a:p>
        </p:txBody>
      </p:sp>
      <p:sp>
        <p:nvSpPr>
          <p:cNvPr id="13" name="文本框 12"/>
          <p:cNvSpPr txBox="1"/>
          <p:nvPr/>
        </p:nvSpPr>
        <p:spPr>
          <a:xfrm>
            <a:off x="4393565" y="2495550"/>
            <a:ext cx="6000750" cy="1122045"/>
          </a:xfrm>
          <a:prstGeom prst="rect">
            <a:avLst/>
          </a:prstGeom>
          <a:noFill/>
        </p:spPr>
        <p:txBody>
          <a:bodyPr wrap="square" rtlCol="0">
            <a:spAutoFit/>
          </a:bodyPr>
          <a:p>
            <a:pPr marL="171450" indent="-171450">
              <a:lnSpc>
                <a:spcPct val="170000"/>
              </a:lnSpc>
              <a:buClr>
                <a:srgbClr val="C00000"/>
              </a:buClr>
              <a:buFont typeface="Wingdings" panose="05000000000000000000" charset="0"/>
              <a:buChar char="u"/>
            </a:pPr>
            <a:r>
              <a:rPr lang="zh-CN" sz="1100">
                <a:solidFill>
                  <a:schemeClr val="tx1">
                    <a:lumMod val="65000"/>
                    <a:lumOff val="35000"/>
                  </a:schemeClr>
                </a:solidFill>
                <a:latin typeface="+mn-ea"/>
                <a:cs typeface="+mn-ea"/>
                <a:sym typeface="+mn-ea"/>
              </a:rPr>
              <a:t> </a:t>
            </a:r>
            <a:r>
              <a:rPr lang="zh-CN" sz="1100" b="1">
                <a:latin typeface="+mn-ea"/>
                <a:cs typeface="+mn-ea"/>
                <a:sym typeface="+mn-ea"/>
              </a:rPr>
              <a:t>学术生产力：</a:t>
            </a:r>
            <a:r>
              <a:rPr lang="zh-CN" sz="1100">
                <a:solidFill>
                  <a:schemeClr val="tx1">
                    <a:lumMod val="65000"/>
                    <a:lumOff val="35000"/>
                  </a:schemeClr>
                </a:solidFill>
                <a:latin typeface="+mn-ea"/>
                <a:cs typeface="+mn-ea"/>
                <a:sym typeface="+mn-ea"/>
              </a:rPr>
              <a:t>机构成果数量、核心刊发文量、核心论文占比等</a:t>
            </a:r>
            <a:endParaRPr lang="en-US" sz="1100">
              <a:solidFill>
                <a:schemeClr val="tx1">
                  <a:lumMod val="65000"/>
                  <a:lumOff val="35000"/>
                </a:schemeClr>
              </a:solidFill>
              <a:latin typeface="+mn-ea"/>
              <a:cs typeface="+mn-ea"/>
            </a:endParaRPr>
          </a:p>
          <a:p>
            <a:pPr marL="171450" indent="-171450">
              <a:lnSpc>
                <a:spcPct val="170000"/>
              </a:lnSpc>
              <a:buClr>
                <a:srgbClr val="C00000"/>
              </a:buClr>
              <a:buFont typeface="Wingdings" panose="05000000000000000000" charset="0"/>
              <a:buChar char="u"/>
            </a:pPr>
            <a:r>
              <a:rPr lang="zh-CN" sz="1100">
                <a:solidFill>
                  <a:schemeClr val="tx1">
                    <a:lumMod val="65000"/>
                    <a:lumOff val="35000"/>
                  </a:schemeClr>
                </a:solidFill>
                <a:latin typeface="+mn-ea"/>
                <a:cs typeface="+mn-ea"/>
                <a:sym typeface="+mn-ea"/>
              </a:rPr>
              <a:t>  </a:t>
            </a:r>
            <a:r>
              <a:rPr lang="zh-CN" sz="1100" b="1">
                <a:latin typeface="+mn-ea"/>
                <a:cs typeface="+mn-ea"/>
                <a:sym typeface="+mn-ea"/>
              </a:rPr>
              <a:t>学术发展力：</a:t>
            </a:r>
            <a:r>
              <a:rPr lang="zh-CN" sz="1100">
                <a:solidFill>
                  <a:schemeClr val="tx1">
                    <a:lumMod val="65000"/>
                    <a:lumOff val="35000"/>
                  </a:schemeClr>
                </a:solidFill>
                <a:latin typeface="+mn-ea"/>
                <a:cs typeface="+mn-ea"/>
                <a:sym typeface="+mn-ea"/>
              </a:rPr>
              <a:t>高被引论文量、顶刊发文量、热点论文量、热门学者、热门机构等</a:t>
            </a:r>
            <a:endParaRPr lang="en-US" sz="1100">
              <a:solidFill>
                <a:schemeClr val="tx1">
                  <a:lumMod val="65000"/>
                  <a:lumOff val="35000"/>
                </a:schemeClr>
              </a:solidFill>
              <a:latin typeface="+mn-ea"/>
              <a:cs typeface="+mn-ea"/>
            </a:endParaRPr>
          </a:p>
          <a:p>
            <a:pPr marL="171450" indent="-171450">
              <a:lnSpc>
                <a:spcPct val="170000"/>
              </a:lnSpc>
              <a:buClr>
                <a:srgbClr val="C00000"/>
              </a:buClr>
              <a:buFont typeface="Wingdings" panose="05000000000000000000" charset="0"/>
              <a:buChar char="u"/>
            </a:pPr>
            <a:r>
              <a:rPr lang="zh-CN" sz="1100" b="1">
                <a:solidFill>
                  <a:schemeClr val="tx1">
                    <a:lumMod val="65000"/>
                    <a:lumOff val="35000"/>
                  </a:schemeClr>
                </a:solidFill>
                <a:latin typeface="+mn-ea"/>
                <a:cs typeface="+mn-ea"/>
                <a:sym typeface="+mn-ea"/>
              </a:rPr>
              <a:t>  </a:t>
            </a:r>
            <a:r>
              <a:rPr lang="zh-CN" sz="1100" b="1">
                <a:latin typeface="+mn-ea"/>
                <a:cs typeface="+mn-ea"/>
                <a:sym typeface="+mn-ea"/>
              </a:rPr>
              <a:t>学术影响力：</a:t>
            </a:r>
            <a:r>
              <a:rPr lang="zh-CN" sz="1100">
                <a:solidFill>
                  <a:schemeClr val="tx1">
                    <a:lumMod val="65000"/>
                    <a:lumOff val="35000"/>
                  </a:schemeClr>
                </a:solidFill>
                <a:latin typeface="+mn-ea"/>
                <a:cs typeface="+mn-ea"/>
                <a:sym typeface="+mn-ea"/>
              </a:rPr>
              <a:t>被引频次、下载频次、h指数等</a:t>
            </a:r>
            <a:endParaRPr lang="zh-CN" altLang="en-US" sz="1100">
              <a:solidFill>
                <a:schemeClr val="tx1">
                  <a:lumMod val="65000"/>
                  <a:lumOff val="35000"/>
                </a:schemeClr>
              </a:solidFill>
              <a:latin typeface="+mn-ea"/>
              <a:cs typeface="+mn-ea"/>
            </a:endParaRPr>
          </a:p>
          <a:p>
            <a:endParaRPr lang="zh-CN" altLang="en-US" sz="1100">
              <a:solidFill>
                <a:schemeClr val="tx1">
                  <a:lumMod val="65000"/>
                  <a:lumOff val="35000"/>
                </a:schemeClr>
              </a:solidFill>
              <a:latin typeface="+mn-ea"/>
              <a:cs typeface="+mn-ea"/>
            </a:endParaRPr>
          </a:p>
        </p:txBody>
      </p:sp>
    </p:spTree>
    <p:custDataLst>
      <p:tags r:id="rId2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2" name="图片 21" descr="2022中国知网logo-修改版反白橙点"/>
          <p:cNvPicPr>
            <a:picLocks noChangeAspect="1"/>
          </p:cNvPicPr>
          <p:nvPr/>
        </p:nvPicPr>
        <p:blipFill>
          <a:blip r:embed="rId1"/>
          <a:stretch>
            <a:fillRect/>
          </a:stretch>
        </p:blipFill>
        <p:spPr>
          <a:xfrm>
            <a:off x="508635" y="231775"/>
            <a:ext cx="1072515" cy="509905"/>
          </a:xfrm>
          <a:prstGeom prst="rect">
            <a:avLst/>
          </a:prstGeom>
        </p:spPr>
      </p:pic>
      <p:sp>
        <p:nvSpPr>
          <p:cNvPr id="35" name="PA-Google Shape;321;p24"/>
          <p:cNvSpPr/>
          <p:nvPr>
            <p:custDataLst>
              <p:tags r:id="rId2"/>
            </p:custDataLst>
          </p:nvPr>
        </p:nvSpPr>
        <p:spPr>
          <a:xfrm flipV="1">
            <a:off x="7186295" y="3994150"/>
            <a:ext cx="1345565" cy="1487805"/>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gradFill flip="none" rotWithShape="1">
            <a:gsLst>
              <a:gs pos="0">
                <a:srgbClr val="F12E33"/>
              </a:gs>
              <a:gs pos="70000">
                <a:srgbClr val="C60F1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552" tIns="129600" rIns="129600" bIns="108000" rtlCol="0" anchor="ctr" anchorCtr="0"/>
          <a:p>
            <a:pPr algn="ctr"/>
            <a:endParaRPr sz="2000" b="1" dirty="0">
              <a:solidFill>
                <a:schemeClr val="bg1"/>
              </a:solidFill>
              <a:latin typeface="思源黑体 CN Heavy" panose="020B0A00000000000000" pitchFamily="34" charset="-122"/>
              <a:ea typeface="思源黑体 CN Heavy" panose="020B0A00000000000000" pitchFamily="34" charset="-122"/>
              <a:cs typeface="+mn-ea"/>
              <a:sym typeface="思源黑体" panose="020B0500000000000000" pitchFamily="34" charset="-122"/>
            </a:endParaRPr>
          </a:p>
        </p:txBody>
      </p:sp>
      <p:sp>
        <p:nvSpPr>
          <p:cNvPr id="16" name="PA-Google Shape;321;p24"/>
          <p:cNvSpPr/>
          <p:nvPr>
            <p:custDataLst>
              <p:tags r:id="rId3"/>
            </p:custDataLst>
          </p:nvPr>
        </p:nvSpPr>
        <p:spPr>
          <a:xfrm>
            <a:off x="9453318" y="-1481846"/>
            <a:ext cx="5349802" cy="5913936"/>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noFill/>
          <a:ln w="19050" cap="flat" cmpd="sng" algn="ctr">
            <a:solidFill>
              <a:schemeClr val="bg1">
                <a:lumMod val="85000"/>
              </a:schemeClr>
            </a:solidFill>
            <a:prstDash val="dash"/>
            <a:miter lim="800000"/>
          </a:ln>
          <a:effectLst/>
        </p:spPr>
        <p:txBody>
          <a:bodyPr anchor="ctr"/>
          <a:p>
            <a:pPr algn="ctr"/>
            <a:endParaRPr sz="2400" kern="0" dirty="0">
              <a:solidFill>
                <a:schemeClr val="tx1">
                  <a:lumMod val="75000"/>
                  <a:lumOff val="25000"/>
                </a:schemeClr>
              </a:solidFill>
              <a:ea typeface="思源黑体" panose="020B0500000000000000" pitchFamily="34" charset="-122"/>
              <a:cs typeface="+mn-ea"/>
              <a:sym typeface="思源黑体" panose="020B0500000000000000" pitchFamily="34" charset="-122"/>
            </a:endParaRPr>
          </a:p>
        </p:txBody>
      </p:sp>
      <p:sp>
        <p:nvSpPr>
          <p:cNvPr id="17" name="PA-Google Shape;321;p24"/>
          <p:cNvSpPr/>
          <p:nvPr>
            <p:custDataLst>
              <p:tags r:id="rId4"/>
            </p:custDataLst>
          </p:nvPr>
        </p:nvSpPr>
        <p:spPr>
          <a:xfrm>
            <a:off x="3321576" y="3899507"/>
            <a:ext cx="5549374" cy="6134553"/>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noFill/>
          <a:ln w="12700" cap="flat" cmpd="sng" algn="ctr">
            <a:solidFill>
              <a:schemeClr val="bg1">
                <a:lumMod val="85000"/>
              </a:schemeClr>
            </a:solidFill>
            <a:prstDash val="dash"/>
            <a:miter lim="800000"/>
          </a:ln>
          <a:effectLst/>
        </p:spPr>
        <p:txBody>
          <a:bodyPr anchor="ctr"/>
          <a:p>
            <a:pPr algn="ctr"/>
            <a:endParaRPr sz="2400" kern="0" dirty="0">
              <a:solidFill>
                <a:schemeClr val="tx1">
                  <a:lumMod val="75000"/>
                  <a:lumOff val="25000"/>
                </a:schemeClr>
              </a:solidFill>
              <a:ea typeface="思源黑体" panose="020B0500000000000000" pitchFamily="34" charset="-122"/>
              <a:cs typeface="+mn-ea"/>
              <a:sym typeface="思源黑体" panose="020B0500000000000000" pitchFamily="34" charset="-122"/>
            </a:endParaRPr>
          </a:p>
        </p:txBody>
      </p:sp>
      <p:sp>
        <p:nvSpPr>
          <p:cNvPr id="14" name="PA-Google Shape;321;p24"/>
          <p:cNvSpPr/>
          <p:nvPr>
            <p:custDataLst>
              <p:tags r:id="rId5"/>
            </p:custDataLst>
          </p:nvPr>
        </p:nvSpPr>
        <p:spPr>
          <a:xfrm>
            <a:off x="5306060" y="1399540"/>
            <a:ext cx="3225800" cy="3566795"/>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gradFill flip="none" rotWithShape="1">
            <a:gsLst>
              <a:gs pos="0">
                <a:sysClr val="window" lastClr="FFFFFF"/>
              </a:gs>
              <a:gs pos="100000">
                <a:srgbClr val="EEEEEE"/>
              </a:gs>
            </a:gsLst>
            <a:lin ang="18900000" scaled="1"/>
            <a:tileRect/>
          </a:gradFill>
          <a:ln w="60325" cap="flat" cmpd="sng" algn="ctr">
            <a:gradFill flip="none" rotWithShape="1">
              <a:gsLst>
                <a:gs pos="0">
                  <a:srgbClr val="ECECEC"/>
                </a:gs>
                <a:gs pos="100000">
                  <a:sysClr val="window" lastClr="FFFFFF"/>
                </a:gs>
              </a:gsLst>
              <a:lin ang="18900000" scaled="1"/>
              <a:tileRect/>
            </a:gradFill>
            <a:prstDash val="solid"/>
            <a:miter lim="800000"/>
          </a:ln>
          <a:effectLst>
            <a:outerShdw blurRad="698500" dist="190500" dir="8100000" algn="tr" rotWithShape="0">
              <a:schemeClr val="bg1">
                <a:lumMod val="75000"/>
                <a:alpha val="54000"/>
              </a:schemeClr>
            </a:outerShdw>
          </a:effectLst>
        </p:spPr>
        <p:txBody>
          <a:bodyPr anchor="ctr"/>
          <a:p>
            <a:pPr algn="ctr"/>
            <a:endParaRPr sz="2400" kern="0" dirty="0">
              <a:solidFill>
                <a:schemeClr val="tx1">
                  <a:lumMod val="75000"/>
                  <a:lumOff val="25000"/>
                </a:schemeClr>
              </a:solidFill>
              <a:ea typeface="思源黑体" panose="020B0500000000000000" pitchFamily="34" charset="-122"/>
              <a:cs typeface="+mn-ea"/>
              <a:sym typeface="思源黑体" panose="020B0500000000000000" pitchFamily="34" charset="-122"/>
            </a:endParaRPr>
          </a:p>
        </p:txBody>
      </p:sp>
      <p:sp>
        <p:nvSpPr>
          <p:cNvPr id="13" name="PA-Google Shape;321;p24"/>
          <p:cNvSpPr/>
          <p:nvPr>
            <p:custDataLst>
              <p:tags r:id="rId6"/>
            </p:custDataLst>
          </p:nvPr>
        </p:nvSpPr>
        <p:spPr>
          <a:xfrm>
            <a:off x="11365767" y="2347598"/>
            <a:ext cx="484240" cy="535302"/>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gradFill flip="none" rotWithShape="1">
            <a:gsLst>
              <a:gs pos="0">
                <a:srgbClr val="F12E33"/>
              </a:gs>
              <a:gs pos="70000">
                <a:srgbClr val="C60F1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552" tIns="129600" rIns="129600" bIns="108000" rtlCol="0" anchor="ctr" anchorCtr="0"/>
          <a:p>
            <a:pPr algn="ctr"/>
            <a:endParaRPr sz="2000" b="1" dirty="0">
              <a:solidFill>
                <a:schemeClr val="bg1"/>
              </a:solidFill>
              <a:latin typeface="思源黑体 CN Heavy" panose="020B0A00000000000000" pitchFamily="34" charset="-122"/>
              <a:ea typeface="思源黑体 CN Heavy" panose="020B0A00000000000000" pitchFamily="34" charset="-122"/>
              <a:cs typeface="+mn-ea"/>
              <a:sym typeface="思源黑体" panose="020B0500000000000000" pitchFamily="34" charset="-122"/>
            </a:endParaRPr>
          </a:p>
        </p:txBody>
      </p:sp>
      <p:sp>
        <p:nvSpPr>
          <p:cNvPr id="19" name="PA-Google Shape;321;p24"/>
          <p:cNvSpPr/>
          <p:nvPr>
            <p:custDataLst>
              <p:tags r:id="rId7"/>
            </p:custDataLst>
          </p:nvPr>
        </p:nvSpPr>
        <p:spPr>
          <a:xfrm>
            <a:off x="-1121972" y="-1481991"/>
            <a:ext cx="2606602" cy="2881466"/>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noFill/>
          <a:ln w="12700" cap="flat" cmpd="sng" algn="ctr">
            <a:solidFill>
              <a:schemeClr val="bg1">
                <a:lumMod val="85000"/>
              </a:schemeClr>
            </a:solidFill>
            <a:prstDash val="dash"/>
            <a:miter lim="800000"/>
          </a:ln>
          <a:effectLst/>
        </p:spPr>
        <p:txBody>
          <a:bodyPr anchor="ctr"/>
          <a:p>
            <a:pPr algn="ctr"/>
            <a:endParaRPr sz="2400" kern="0" dirty="0">
              <a:solidFill>
                <a:schemeClr val="tx1">
                  <a:lumMod val="75000"/>
                  <a:lumOff val="25000"/>
                </a:schemeClr>
              </a:solidFill>
              <a:ea typeface="思源黑体" panose="020B0500000000000000" pitchFamily="34" charset="-122"/>
              <a:cs typeface="+mn-ea"/>
              <a:sym typeface="思源黑体" panose="020B0500000000000000" pitchFamily="34" charset="-122"/>
            </a:endParaRPr>
          </a:p>
        </p:txBody>
      </p:sp>
      <p:sp>
        <p:nvSpPr>
          <p:cNvPr id="21" name="PA-Google Shape;321;p24"/>
          <p:cNvSpPr/>
          <p:nvPr>
            <p:custDataLst>
              <p:tags r:id="rId8"/>
            </p:custDataLst>
          </p:nvPr>
        </p:nvSpPr>
        <p:spPr>
          <a:xfrm>
            <a:off x="810488" y="664749"/>
            <a:ext cx="553492" cy="611857"/>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gradFill flip="none" rotWithShape="1">
            <a:gsLst>
              <a:gs pos="0">
                <a:sysClr val="window" lastClr="FFFFFF"/>
              </a:gs>
              <a:gs pos="100000">
                <a:srgbClr val="EEEEEE"/>
              </a:gs>
            </a:gsLst>
            <a:lin ang="18900000" scaled="1"/>
            <a:tileRect/>
          </a:gradFill>
          <a:ln w="38100" cap="flat" cmpd="sng" algn="ctr">
            <a:gradFill flip="none" rotWithShape="1">
              <a:gsLst>
                <a:gs pos="0">
                  <a:srgbClr val="ECECEC"/>
                </a:gs>
                <a:gs pos="100000">
                  <a:sysClr val="window" lastClr="FFFFFF"/>
                </a:gs>
              </a:gsLst>
              <a:lin ang="18900000" scaled="1"/>
              <a:tileRect/>
            </a:gradFill>
            <a:prstDash val="solid"/>
            <a:miter lim="800000"/>
          </a:ln>
          <a:effectLst>
            <a:outerShdw blurRad="698500" dist="190500" dir="8100000" algn="tr" rotWithShape="0">
              <a:schemeClr val="bg1">
                <a:lumMod val="75000"/>
                <a:alpha val="54000"/>
              </a:schemeClr>
            </a:outerShdw>
          </a:effectLst>
        </p:spPr>
        <p:txBody>
          <a:bodyPr anchor="ctr"/>
          <a:p>
            <a:pPr algn="ctr"/>
            <a:endParaRPr sz="1400" kern="0" dirty="0">
              <a:solidFill>
                <a:schemeClr val="tx1">
                  <a:lumMod val="65000"/>
                  <a:lumOff val="35000"/>
                </a:schemeClr>
              </a:solidFill>
              <a:latin typeface="思源黑体 CN Bold" panose="020B0800000000000000" pitchFamily="34" charset="-122"/>
              <a:ea typeface="思源黑体 CN Bold" panose="020B0800000000000000" pitchFamily="34" charset="-122"/>
              <a:cs typeface="+mn-ea"/>
              <a:sym typeface="思源黑体" panose="020B0500000000000000" pitchFamily="34" charset="-122"/>
            </a:endParaRPr>
          </a:p>
        </p:txBody>
      </p:sp>
      <p:sp>
        <p:nvSpPr>
          <p:cNvPr id="4" name="PA-Google Shape;321;p24"/>
          <p:cNvSpPr/>
          <p:nvPr>
            <p:custDataLst>
              <p:tags r:id="rId9"/>
            </p:custDataLst>
          </p:nvPr>
        </p:nvSpPr>
        <p:spPr>
          <a:xfrm flipV="1">
            <a:off x="3138225" y="5846357"/>
            <a:ext cx="318080" cy="351621"/>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gradFill flip="none" rotWithShape="1">
            <a:gsLst>
              <a:gs pos="0">
                <a:srgbClr val="F12E33"/>
              </a:gs>
              <a:gs pos="70000">
                <a:srgbClr val="C60F1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552" tIns="129600" rIns="129600" bIns="108000" rtlCol="0" anchor="ctr" anchorCtr="0"/>
          <a:p>
            <a:pPr algn="ctr"/>
            <a:endParaRPr sz="2000" b="1" dirty="0">
              <a:solidFill>
                <a:schemeClr val="bg1"/>
              </a:solidFill>
              <a:latin typeface="思源黑体 CN Heavy" panose="020B0A00000000000000" pitchFamily="34" charset="-122"/>
              <a:ea typeface="思源黑体 CN Heavy" panose="020B0A00000000000000" pitchFamily="34" charset="-122"/>
              <a:cs typeface="+mn-ea"/>
              <a:sym typeface="思源黑体" panose="020B0500000000000000" pitchFamily="34" charset="-122"/>
            </a:endParaRPr>
          </a:p>
        </p:txBody>
      </p:sp>
      <p:sp>
        <p:nvSpPr>
          <p:cNvPr id="5" name="PA-Google Shape;321;p24"/>
          <p:cNvSpPr/>
          <p:nvPr>
            <p:custDataLst>
              <p:tags r:id="rId10"/>
            </p:custDataLst>
          </p:nvPr>
        </p:nvSpPr>
        <p:spPr>
          <a:xfrm>
            <a:off x="3456399" y="3371516"/>
            <a:ext cx="1319855" cy="1459033"/>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gradFill flip="none" rotWithShape="1">
            <a:gsLst>
              <a:gs pos="0">
                <a:sysClr val="window" lastClr="FFFFFF"/>
              </a:gs>
              <a:gs pos="100000">
                <a:srgbClr val="EEEEEE"/>
              </a:gs>
            </a:gsLst>
            <a:lin ang="18900000" scaled="1"/>
            <a:tileRect/>
          </a:gradFill>
          <a:ln w="60325" cap="flat" cmpd="sng" algn="ctr">
            <a:gradFill flip="none" rotWithShape="1">
              <a:gsLst>
                <a:gs pos="0">
                  <a:srgbClr val="ECECEC"/>
                </a:gs>
                <a:gs pos="100000">
                  <a:sysClr val="window" lastClr="FFFFFF"/>
                </a:gs>
              </a:gsLst>
              <a:lin ang="18900000" scaled="1"/>
              <a:tileRect/>
            </a:gradFill>
            <a:prstDash val="solid"/>
            <a:miter lim="800000"/>
          </a:ln>
          <a:effectLst>
            <a:outerShdw blurRad="698500" dist="190500" dir="8100000" algn="tr" rotWithShape="0">
              <a:schemeClr val="bg1">
                <a:lumMod val="75000"/>
                <a:alpha val="41000"/>
              </a:schemeClr>
            </a:outerShdw>
          </a:effectLst>
        </p:spPr>
        <p:txBody>
          <a:bodyPr anchor="ctr"/>
          <a:p>
            <a:pPr algn="ctr"/>
            <a:endParaRPr sz="2400" kern="0" dirty="0">
              <a:solidFill>
                <a:schemeClr val="tx1">
                  <a:lumMod val="75000"/>
                  <a:lumOff val="25000"/>
                </a:schemeClr>
              </a:solidFill>
              <a:ea typeface="思源黑体" panose="020B0500000000000000" pitchFamily="34" charset="-122"/>
              <a:cs typeface="+mn-ea"/>
              <a:sym typeface="思源黑体" panose="020B0500000000000000" pitchFamily="34" charset="-122"/>
            </a:endParaRPr>
          </a:p>
        </p:txBody>
      </p:sp>
      <p:sp>
        <p:nvSpPr>
          <p:cNvPr id="6" name="PA-Google Shape;321;p24"/>
          <p:cNvSpPr/>
          <p:nvPr>
            <p:custDataLst>
              <p:tags r:id="rId11"/>
            </p:custDataLst>
          </p:nvPr>
        </p:nvSpPr>
        <p:spPr>
          <a:xfrm>
            <a:off x="821055" y="5113655"/>
            <a:ext cx="760095" cy="840105"/>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gradFill flip="none" rotWithShape="1">
            <a:gsLst>
              <a:gs pos="0">
                <a:srgbClr val="F12E33"/>
              </a:gs>
              <a:gs pos="70000">
                <a:srgbClr val="C60F1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552" tIns="129600" rIns="129600" bIns="108000" rtlCol="0" anchor="ctr" anchorCtr="0"/>
          <a:p>
            <a:pPr algn="ctr"/>
            <a:endParaRPr sz="2000" b="1" dirty="0">
              <a:solidFill>
                <a:schemeClr val="bg1"/>
              </a:solidFill>
              <a:latin typeface="思源黑体 CN Heavy" panose="020B0A00000000000000" pitchFamily="34" charset="-122"/>
              <a:ea typeface="思源黑体 CN Heavy" panose="020B0A00000000000000" pitchFamily="34" charset="-122"/>
              <a:cs typeface="+mn-ea"/>
              <a:sym typeface="思源黑体" panose="020B0500000000000000" pitchFamily="34" charset="-122"/>
            </a:endParaRPr>
          </a:p>
        </p:txBody>
      </p:sp>
      <p:sp>
        <p:nvSpPr>
          <p:cNvPr id="31" name="PA-Google Shape;321;p24"/>
          <p:cNvSpPr/>
          <p:nvPr>
            <p:custDataLst>
              <p:tags r:id="rId12"/>
            </p:custDataLst>
          </p:nvPr>
        </p:nvSpPr>
        <p:spPr>
          <a:xfrm>
            <a:off x="11036080" y="5236906"/>
            <a:ext cx="1000354" cy="1105837"/>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gradFill flip="none" rotWithShape="1">
            <a:gsLst>
              <a:gs pos="0">
                <a:srgbClr val="F12E33"/>
              </a:gs>
              <a:gs pos="70000">
                <a:srgbClr val="C60F1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552" tIns="129600" rIns="129600" bIns="108000" rtlCol="0" anchor="ctr" anchorCtr="0"/>
          <a:p>
            <a:pPr algn="ctr"/>
            <a:endParaRPr sz="2000" b="1" dirty="0">
              <a:solidFill>
                <a:schemeClr val="bg1"/>
              </a:solidFill>
              <a:latin typeface="思源黑体 CN Heavy" panose="020B0A00000000000000" pitchFamily="34" charset="-122"/>
              <a:ea typeface="思源黑体 CN Heavy" panose="020B0A00000000000000" pitchFamily="34" charset="-122"/>
              <a:cs typeface="+mn-ea"/>
              <a:sym typeface="思源黑体" panose="020B0500000000000000" pitchFamily="34" charset="-122"/>
            </a:endParaRPr>
          </a:p>
        </p:txBody>
      </p:sp>
      <p:sp>
        <p:nvSpPr>
          <p:cNvPr id="39" name="PA-Google Shape;321;p24"/>
          <p:cNvSpPr/>
          <p:nvPr>
            <p:custDataLst>
              <p:tags r:id="rId13"/>
            </p:custDataLst>
          </p:nvPr>
        </p:nvSpPr>
        <p:spPr>
          <a:xfrm>
            <a:off x="5822389" y="-2066946"/>
            <a:ext cx="2961006" cy="3273242"/>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noFill/>
          <a:ln w="12700" cap="flat" cmpd="sng" algn="ctr">
            <a:solidFill>
              <a:schemeClr val="bg1">
                <a:lumMod val="85000"/>
              </a:schemeClr>
            </a:solidFill>
            <a:prstDash val="dash"/>
            <a:miter lim="800000"/>
          </a:ln>
          <a:effectLst/>
        </p:spPr>
        <p:txBody>
          <a:bodyPr anchor="ctr"/>
          <a:p>
            <a:pPr algn="ctr"/>
            <a:endParaRPr sz="2400" kern="0" dirty="0">
              <a:solidFill>
                <a:schemeClr val="tx1">
                  <a:lumMod val="75000"/>
                  <a:lumOff val="25000"/>
                </a:schemeClr>
              </a:solidFill>
              <a:ea typeface="思源黑体" panose="020B0500000000000000" pitchFamily="34" charset="-122"/>
              <a:cs typeface="+mn-ea"/>
              <a:sym typeface="思源黑体" panose="020B0500000000000000" pitchFamily="34" charset="-122"/>
            </a:endParaRPr>
          </a:p>
        </p:txBody>
      </p:sp>
      <p:sp>
        <p:nvSpPr>
          <p:cNvPr id="30" name="PA-Google Shape;321;p24"/>
          <p:cNvSpPr/>
          <p:nvPr>
            <p:custDataLst>
              <p:tags r:id="rId14"/>
            </p:custDataLst>
          </p:nvPr>
        </p:nvSpPr>
        <p:spPr>
          <a:xfrm>
            <a:off x="6501668" y="788178"/>
            <a:ext cx="206091" cy="227822"/>
          </a:xfrm>
          <a:custGeom>
            <a:avLst/>
            <a:gdLst/>
            <a:ahLst/>
            <a:cxnLst/>
            <a:rect l="l" t="t" r="r" b="b"/>
            <a:pathLst>
              <a:path w="29028" h="32089" extrusionOk="0">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gradFill flip="none" rotWithShape="1">
            <a:gsLst>
              <a:gs pos="0">
                <a:srgbClr val="F12E33"/>
              </a:gs>
              <a:gs pos="70000">
                <a:srgbClr val="C60F1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552" tIns="129600" rIns="129600" bIns="108000" rtlCol="0" anchor="ctr" anchorCtr="0"/>
          <a:p>
            <a:pPr algn="ctr"/>
            <a:endParaRPr sz="2000" b="1" dirty="0">
              <a:solidFill>
                <a:schemeClr val="bg1"/>
              </a:solidFill>
              <a:latin typeface="思源黑体 CN Heavy" panose="020B0A00000000000000" pitchFamily="34" charset="-122"/>
              <a:ea typeface="思源黑体 CN Heavy" panose="020B0A00000000000000" pitchFamily="34" charset="-122"/>
              <a:cs typeface="+mn-ea"/>
              <a:sym typeface="思源黑体" panose="020B0500000000000000" pitchFamily="34" charset="-122"/>
            </a:endParaRPr>
          </a:p>
        </p:txBody>
      </p:sp>
      <p:sp>
        <p:nvSpPr>
          <p:cNvPr id="2" name="文本框 1"/>
          <p:cNvSpPr txBox="1"/>
          <p:nvPr/>
        </p:nvSpPr>
        <p:spPr>
          <a:xfrm>
            <a:off x="2147570" y="3691890"/>
            <a:ext cx="8298815" cy="521970"/>
          </a:xfrm>
          <a:prstGeom prst="rect">
            <a:avLst/>
          </a:prstGeom>
          <a:noFill/>
        </p:spPr>
        <p:txBody>
          <a:bodyPr wrap="square" rtlCol="0" anchor="t">
            <a:spAutoFit/>
          </a:bodyPr>
          <a:p>
            <a:pPr algn="ctr"/>
            <a:r>
              <a:rPr lang="en-US" altLang="zh-CN" sz="2800" b="1" dirty="0" smtClean="0">
                <a:solidFill>
                  <a:schemeClr val="tx1"/>
                </a:solidFill>
                <a:latin typeface="微软雅黑" panose="020B0503020204020204" charset="-122"/>
                <a:ea typeface="微软雅黑" panose="020B0503020204020204" charset="-122"/>
                <a:sym typeface="+mn-ea"/>
              </a:rPr>
              <a:t>CNKI</a:t>
            </a:r>
            <a:r>
              <a:rPr lang="zh-CN" altLang="en-US" sz="2800" b="1" dirty="0" smtClean="0">
                <a:solidFill>
                  <a:schemeClr val="tx1"/>
                </a:solidFill>
                <a:latin typeface="微软雅黑" panose="020B0503020204020204" charset="-122"/>
                <a:ea typeface="微软雅黑" panose="020B0503020204020204" charset="-122"/>
                <a:sym typeface="+mn-ea"/>
              </a:rPr>
              <a:t>中国高校科研成果评价分析数据库</a:t>
            </a:r>
            <a:endParaRPr lang="zh-CN" altLang="en-US" sz="2800" b="1" dirty="0" smtClean="0">
              <a:solidFill>
                <a:schemeClr val="tx1"/>
              </a:solidFill>
              <a:latin typeface="微软雅黑" panose="020B0503020204020204" charset="-122"/>
              <a:ea typeface="微软雅黑" panose="020B0503020204020204" charset="-122"/>
              <a:sym typeface="+mn-ea"/>
            </a:endParaRPr>
          </a:p>
        </p:txBody>
      </p:sp>
      <p:sp>
        <p:nvSpPr>
          <p:cNvPr id="9" name="文本框 8"/>
          <p:cNvSpPr txBox="1"/>
          <p:nvPr/>
        </p:nvSpPr>
        <p:spPr>
          <a:xfrm>
            <a:off x="4135120" y="2264410"/>
            <a:ext cx="4862195" cy="1106805"/>
          </a:xfrm>
          <a:prstGeom prst="rect">
            <a:avLst/>
          </a:prstGeom>
          <a:noFill/>
        </p:spPr>
        <p:txBody>
          <a:bodyPr wrap="square" rtlCol="0">
            <a:spAutoFit/>
          </a:bodyPr>
          <a:p>
            <a:r>
              <a:rPr lang="zh-CN" altLang="en-US" sz="6600" b="1">
                <a:solidFill>
                  <a:schemeClr val="tx1"/>
                </a:solidFill>
              </a:rPr>
              <a:t>感</a:t>
            </a:r>
            <a:r>
              <a:rPr lang="en-US" altLang="zh-CN" sz="6600" b="1">
                <a:solidFill>
                  <a:schemeClr val="tx1"/>
                </a:solidFill>
              </a:rPr>
              <a:t> </a:t>
            </a:r>
            <a:r>
              <a:rPr lang="zh-CN" altLang="en-US" sz="6600" b="1">
                <a:solidFill>
                  <a:schemeClr val="tx1"/>
                </a:solidFill>
              </a:rPr>
              <a:t>谢</a:t>
            </a:r>
            <a:r>
              <a:rPr lang="en-US" altLang="zh-CN" sz="6600" b="1">
                <a:solidFill>
                  <a:schemeClr val="tx1"/>
                </a:solidFill>
              </a:rPr>
              <a:t> </a:t>
            </a:r>
            <a:r>
              <a:rPr lang="zh-CN" altLang="en-US" sz="6600" b="1">
                <a:solidFill>
                  <a:schemeClr val="tx1"/>
                </a:solidFill>
              </a:rPr>
              <a:t>观</a:t>
            </a:r>
            <a:r>
              <a:rPr lang="en-US" altLang="zh-CN" sz="6600" b="1">
                <a:solidFill>
                  <a:schemeClr val="tx1"/>
                </a:solidFill>
              </a:rPr>
              <a:t> </a:t>
            </a:r>
            <a:r>
              <a:rPr lang="zh-CN" altLang="en-US" sz="6600" b="1">
                <a:solidFill>
                  <a:schemeClr val="tx1"/>
                </a:solidFill>
              </a:rPr>
              <a:t>看</a:t>
            </a:r>
            <a:endParaRPr lang="zh-CN" altLang="en-US" sz="6600" b="1">
              <a:solidFill>
                <a:schemeClr val="tx1"/>
              </a:solidFill>
            </a:endParaRPr>
          </a:p>
        </p:txBody>
      </p:sp>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1000" fill="hold"/>
                                        <p:tgtEl>
                                          <p:spTgt spid="39"/>
                                        </p:tgtEl>
                                        <p:attrNameLst>
                                          <p:attrName>ppt_w</p:attrName>
                                        </p:attrNameLst>
                                      </p:cBhvr>
                                      <p:tavLst>
                                        <p:tav tm="0">
                                          <p:val>
                                            <p:fltVal val="0"/>
                                          </p:val>
                                        </p:tav>
                                        <p:tav tm="100000">
                                          <p:val>
                                            <p:strVal val="#ppt_w"/>
                                          </p:val>
                                        </p:tav>
                                      </p:tavLst>
                                    </p:anim>
                                    <p:anim calcmode="lin" valueType="num">
                                      <p:cBhvr>
                                        <p:cTn id="19" dur="1000" fill="hold"/>
                                        <p:tgtEl>
                                          <p:spTgt spid="39"/>
                                        </p:tgtEl>
                                        <p:attrNameLst>
                                          <p:attrName>ppt_h</p:attrName>
                                        </p:attrNameLst>
                                      </p:cBhvr>
                                      <p:tavLst>
                                        <p:tav tm="0">
                                          <p:val>
                                            <p:fltVal val="0"/>
                                          </p:val>
                                        </p:tav>
                                        <p:tav tm="100000">
                                          <p:val>
                                            <p:strVal val="#ppt_h"/>
                                          </p:val>
                                        </p:tav>
                                      </p:tavLst>
                                    </p:anim>
                                    <p:anim calcmode="lin" valueType="num">
                                      <p:cBhvr>
                                        <p:cTn id="20" dur="1000" fill="hold"/>
                                        <p:tgtEl>
                                          <p:spTgt spid="39"/>
                                        </p:tgtEl>
                                        <p:attrNameLst>
                                          <p:attrName>style.rotation</p:attrName>
                                        </p:attrNameLst>
                                      </p:cBhvr>
                                      <p:tavLst>
                                        <p:tav tm="0">
                                          <p:val>
                                            <p:fltVal val="90"/>
                                          </p:val>
                                        </p:tav>
                                        <p:tav tm="100000">
                                          <p:val>
                                            <p:fltVal val="0"/>
                                          </p:val>
                                        </p:tav>
                                      </p:tavLst>
                                    </p:anim>
                                    <p:animEffect transition="in" filter="fade">
                                      <p:cBhvr>
                                        <p:cTn id="21" dur="1000"/>
                                        <p:tgtEl>
                                          <p:spTgt spid="3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down)">
                                      <p:cBhvr>
                                        <p:cTn id="53" dur="500"/>
                                        <p:tgtEl>
                                          <p:spTgt spid="31"/>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16" grpId="0" bldLvl="0" animBg="1"/>
      <p:bldP spid="17" grpId="0" bldLvl="0" animBg="1"/>
      <p:bldP spid="14" grpId="0" bldLvl="0" animBg="1"/>
      <p:bldP spid="13" grpId="0" bldLvl="0" animBg="1"/>
      <p:bldP spid="19" grpId="0" bldLvl="0" animBg="1"/>
      <p:bldP spid="21" grpId="0" bldLvl="0" animBg="1"/>
      <p:bldP spid="4" grpId="0" bldLvl="0" animBg="1"/>
      <p:bldP spid="5" grpId="0" bldLvl="0" animBg="1"/>
      <p:bldP spid="31" grpId="0" bldLvl="0" animBg="1"/>
      <p:bldP spid="39" grpId="0" bldLvl="0" animBg="1"/>
      <p:bldP spid="3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8996045" y="2783205"/>
            <a:ext cx="1980000" cy="198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6448425" y="2783205"/>
            <a:ext cx="1980000" cy="198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3855085" y="2783205"/>
            <a:ext cx="1980000" cy="198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261110" y="2783205"/>
            <a:ext cx="1980000" cy="198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页脚占位符 2"/>
          <p:cNvSpPr>
            <a:spLocks noGrp="1"/>
          </p:cNvSpPr>
          <p:nvPr>
            <p:ph type="ftr" sz="quarter" idx="11"/>
          </p:nvPr>
        </p:nvSpPr>
        <p:spPr/>
        <p:txBody>
          <a:bodyPr/>
          <a:p>
            <a:r>
              <a:rPr lang="en-US" altLang="zh-CN" dirty="0"/>
              <a:t>1</a:t>
            </a:r>
            <a:endParaRPr lang="en-US" altLang="zh-CN" dirty="0"/>
          </a:p>
        </p:txBody>
      </p:sp>
      <p:sp>
        <p:nvSpPr>
          <p:cNvPr id="18" name="文本框 17"/>
          <p:cNvSpPr txBox="1"/>
          <p:nvPr>
            <p:custDataLst>
              <p:tags r:id="rId1"/>
            </p:custDataLst>
          </p:nvPr>
        </p:nvSpPr>
        <p:spPr>
          <a:xfrm>
            <a:off x="1489075" y="3072765"/>
            <a:ext cx="995680" cy="337185"/>
          </a:xfrm>
          <a:prstGeom prst="rect">
            <a:avLst/>
          </a:prstGeom>
          <a:noFill/>
        </p:spPr>
        <p:txBody>
          <a:bodyPr wrap="none" rtlCol="0" anchor="t">
            <a:spAutoFit/>
          </a:bodyPr>
          <a:p>
            <a:r>
              <a:rPr lang="zh-CN" altLang="en-US" sz="1600" b="1">
                <a:solidFill>
                  <a:schemeClr val="bg2"/>
                </a:solidFill>
                <a:sym typeface="+mn-ea"/>
              </a:rPr>
              <a:t>产品简介</a:t>
            </a:r>
            <a:endParaRPr lang="zh-CN" altLang="en-US" sz="1600" b="1">
              <a:solidFill>
                <a:schemeClr val="bg2"/>
              </a:solidFill>
              <a:sym typeface="+mn-ea"/>
            </a:endParaRPr>
          </a:p>
        </p:txBody>
      </p:sp>
      <p:sp>
        <p:nvSpPr>
          <p:cNvPr id="21" name="文本框 20"/>
          <p:cNvSpPr txBox="1"/>
          <p:nvPr>
            <p:custDataLst>
              <p:tags r:id="rId2"/>
            </p:custDataLst>
          </p:nvPr>
        </p:nvSpPr>
        <p:spPr>
          <a:xfrm>
            <a:off x="4133215" y="3072765"/>
            <a:ext cx="995680" cy="337185"/>
          </a:xfrm>
          <a:prstGeom prst="rect">
            <a:avLst/>
          </a:prstGeom>
          <a:noFill/>
        </p:spPr>
        <p:txBody>
          <a:bodyPr wrap="none" rtlCol="0" anchor="t">
            <a:spAutoFit/>
          </a:bodyPr>
          <a:p>
            <a:r>
              <a:rPr lang="zh-CN" altLang="en-US" sz="1600" b="1">
                <a:solidFill>
                  <a:schemeClr val="bg2"/>
                </a:solidFill>
                <a:sym typeface="+mn-ea"/>
              </a:rPr>
              <a:t>核心功能</a:t>
            </a:r>
            <a:endParaRPr lang="zh-CN" altLang="en-US" sz="2000" b="1">
              <a:sym typeface="+mn-ea"/>
            </a:endParaRPr>
          </a:p>
        </p:txBody>
      </p:sp>
      <p:sp>
        <p:nvSpPr>
          <p:cNvPr id="56" name="文本框 55"/>
          <p:cNvSpPr txBox="1"/>
          <p:nvPr>
            <p:custDataLst>
              <p:tags r:id="rId3"/>
            </p:custDataLst>
          </p:nvPr>
        </p:nvSpPr>
        <p:spPr>
          <a:xfrm>
            <a:off x="1444625" y="3427730"/>
            <a:ext cx="1781810" cy="275590"/>
          </a:xfrm>
          <a:prstGeom prst="rect">
            <a:avLst/>
          </a:prstGeom>
          <a:noFill/>
        </p:spPr>
        <p:txBody>
          <a:bodyPr wrap="square" rtlCol="0" anchor="t">
            <a:spAutoFit/>
          </a:bodyPr>
          <a:p>
            <a:pPr algn="ctr"/>
            <a:r>
              <a:rPr lang="zh-CN" altLang="en-US" sz="1200" b="1">
                <a:solidFill>
                  <a:schemeClr val="bg2"/>
                </a:solidFill>
                <a:cs typeface="+mn-lt"/>
              </a:rPr>
              <a:t>Product introduction</a:t>
            </a:r>
            <a:endParaRPr lang="zh-CN" altLang="en-US" sz="1200" b="1">
              <a:solidFill>
                <a:schemeClr val="bg2"/>
              </a:solidFill>
              <a:cs typeface="+mn-lt"/>
            </a:endParaRPr>
          </a:p>
        </p:txBody>
      </p:sp>
      <p:sp>
        <p:nvSpPr>
          <p:cNvPr id="57" name="文本框 56"/>
          <p:cNvSpPr txBox="1"/>
          <p:nvPr>
            <p:custDataLst>
              <p:tags r:id="rId4"/>
            </p:custDataLst>
          </p:nvPr>
        </p:nvSpPr>
        <p:spPr>
          <a:xfrm>
            <a:off x="4115435" y="3427730"/>
            <a:ext cx="1253490" cy="275590"/>
          </a:xfrm>
          <a:prstGeom prst="rect">
            <a:avLst/>
          </a:prstGeom>
          <a:noFill/>
        </p:spPr>
        <p:txBody>
          <a:bodyPr wrap="square" rtlCol="0" anchor="t">
            <a:spAutoFit/>
          </a:bodyPr>
          <a:p>
            <a:pPr algn="ctr"/>
            <a:r>
              <a:rPr lang="en-US" altLang="zh-CN" sz="1200" b="1">
                <a:solidFill>
                  <a:schemeClr val="bg2"/>
                </a:solidFill>
                <a:latin typeface="Arial" panose="020B0604020202020204" pitchFamily="34" charset="0"/>
                <a:cs typeface="Arial" panose="020B0604020202020204" pitchFamily="34" charset="0"/>
                <a:sym typeface="+mn-ea"/>
              </a:rPr>
              <a:t>Core</a:t>
            </a:r>
            <a:r>
              <a:rPr lang="zh-CN" altLang="en-US" sz="1200" b="1">
                <a:solidFill>
                  <a:schemeClr val="bg2"/>
                </a:solidFill>
                <a:latin typeface="Arial" panose="020B0604020202020204" pitchFamily="34" charset="0"/>
                <a:cs typeface="Arial" panose="020B0604020202020204" pitchFamily="34" charset="0"/>
              </a:rPr>
              <a:t>  function</a:t>
            </a:r>
            <a:endParaRPr lang="zh-CN" altLang="en-US" sz="1200" b="1">
              <a:solidFill>
                <a:schemeClr val="bg2"/>
              </a:solidFill>
              <a:latin typeface="Arial" panose="020B0604020202020204" pitchFamily="34" charset="0"/>
              <a:cs typeface="Arial" panose="020B0604020202020204" pitchFamily="34" charset="0"/>
            </a:endParaRPr>
          </a:p>
        </p:txBody>
      </p:sp>
      <p:sp>
        <p:nvSpPr>
          <p:cNvPr id="83" name="文本框 82"/>
          <p:cNvSpPr txBox="1"/>
          <p:nvPr>
            <p:custDataLst>
              <p:tags r:id="rId5"/>
            </p:custDataLst>
          </p:nvPr>
        </p:nvSpPr>
        <p:spPr>
          <a:xfrm>
            <a:off x="6704965" y="3072765"/>
            <a:ext cx="1209040" cy="425450"/>
          </a:xfrm>
          <a:prstGeom prst="rect">
            <a:avLst/>
          </a:prstGeom>
          <a:noFill/>
        </p:spPr>
        <p:txBody>
          <a:bodyPr wrap="none" rtlCol="0" anchor="t">
            <a:noAutofit/>
          </a:bodyPr>
          <a:p>
            <a:pPr algn="l">
              <a:buClrTx/>
              <a:buSzTx/>
              <a:buFontTx/>
            </a:pPr>
            <a:r>
              <a:rPr lang="zh-CN" altLang="en-US" sz="1600" b="1">
                <a:solidFill>
                  <a:schemeClr val="bg2"/>
                </a:solidFill>
                <a:sym typeface="+mn-ea"/>
              </a:rPr>
              <a:t>应用场景</a:t>
            </a:r>
            <a:endParaRPr lang="zh-CN" altLang="en-US" sz="1600" b="1">
              <a:solidFill>
                <a:schemeClr val="bg2"/>
              </a:solidFill>
              <a:sym typeface="+mn-ea"/>
            </a:endParaRPr>
          </a:p>
        </p:txBody>
      </p:sp>
      <p:sp>
        <p:nvSpPr>
          <p:cNvPr id="84" name="文本框 83"/>
          <p:cNvSpPr txBox="1"/>
          <p:nvPr>
            <p:custDataLst>
              <p:tags r:id="rId6"/>
            </p:custDataLst>
          </p:nvPr>
        </p:nvSpPr>
        <p:spPr>
          <a:xfrm>
            <a:off x="6547485" y="3409950"/>
            <a:ext cx="2061210" cy="293370"/>
          </a:xfrm>
          <a:prstGeom prst="rect">
            <a:avLst/>
          </a:prstGeom>
          <a:noFill/>
        </p:spPr>
        <p:txBody>
          <a:bodyPr wrap="square" rtlCol="0" anchor="t">
            <a:noAutofit/>
          </a:bodyPr>
          <a:p>
            <a:pPr algn="ctr"/>
            <a:r>
              <a:rPr lang="en-US" altLang="zh-CN" sz="1200" b="1">
                <a:solidFill>
                  <a:schemeClr val="bg2"/>
                </a:solidFill>
                <a:latin typeface="Arial" panose="020B0604020202020204" pitchFamily="34" charset="0"/>
                <a:cs typeface="Arial" panose="020B0604020202020204" pitchFamily="34" charset="0"/>
              </a:rPr>
              <a:t>Application </a:t>
            </a:r>
            <a:r>
              <a:rPr lang="en-US" altLang="zh-CN" sz="1200" b="1">
                <a:solidFill>
                  <a:schemeClr val="bg2"/>
                </a:solidFill>
                <a:latin typeface="Arial" panose="020B0604020202020204" pitchFamily="34" charset="0"/>
                <a:cs typeface="Arial" panose="020B0604020202020204" pitchFamily="34" charset="0"/>
                <a:sym typeface="+mn-ea"/>
              </a:rPr>
              <a:t>scenario</a:t>
            </a:r>
            <a:r>
              <a:rPr lang="zh-CN" altLang="en-US" sz="1200" b="1">
                <a:solidFill>
                  <a:schemeClr val="bg2"/>
                </a:solidFill>
                <a:latin typeface="+mj-lt"/>
                <a:cs typeface="+mj-lt"/>
                <a:sym typeface="+mn-ea"/>
              </a:rPr>
              <a:t>s</a:t>
            </a:r>
            <a:endParaRPr lang="zh-CN" altLang="en-US" sz="1200" b="1">
              <a:solidFill>
                <a:schemeClr val="bg2"/>
              </a:solidFill>
              <a:latin typeface="+mj-lt"/>
              <a:cs typeface="+mj-lt"/>
              <a:sym typeface="+mn-ea"/>
            </a:endParaRPr>
          </a:p>
        </p:txBody>
      </p:sp>
      <p:sp>
        <p:nvSpPr>
          <p:cNvPr id="59" name="文本框 58"/>
          <p:cNvSpPr txBox="1"/>
          <p:nvPr>
            <p:custDataLst>
              <p:tags r:id="rId7"/>
            </p:custDataLst>
          </p:nvPr>
        </p:nvSpPr>
        <p:spPr>
          <a:xfrm>
            <a:off x="9249410" y="3072765"/>
            <a:ext cx="995680" cy="337185"/>
          </a:xfrm>
          <a:prstGeom prst="rect">
            <a:avLst/>
          </a:prstGeom>
          <a:noFill/>
        </p:spPr>
        <p:txBody>
          <a:bodyPr wrap="none" rtlCol="0" anchor="t">
            <a:spAutoFit/>
          </a:bodyPr>
          <a:p>
            <a:r>
              <a:rPr lang="zh-CN" altLang="en-US" sz="1600" b="1">
                <a:solidFill>
                  <a:schemeClr val="bg2"/>
                </a:solidFill>
                <a:sym typeface="+mn-ea"/>
              </a:rPr>
              <a:t>产品优势</a:t>
            </a:r>
            <a:endParaRPr lang="zh-CN" altLang="en-US" sz="1600" b="1">
              <a:solidFill>
                <a:schemeClr val="bg2"/>
              </a:solidFill>
              <a:sym typeface="+mn-ea"/>
            </a:endParaRPr>
          </a:p>
        </p:txBody>
      </p:sp>
      <p:sp>
        <p:nvSpPr>
          <p:cNvPr id="60" name="文本框 59"/>
          <p:cNvSpPr txBox="1"/>
          <p:nvPr>
            <p:custDataLst>
              <p:tags r:id="rId8"/>
            </p:custDataLst>
          </p:nvPr>
        </p:nvSpPr>
        <p:spPr>
          <a:xfrm>
            <a:off x="9249410" y="3392170"/>
            <a:ext cx="1697990" cy="275590"/>
          </a:xfrm>
          <a:prstGeom prst="rect">
            <a:avLst/>
          </a:prstGeom>
          <a:noFill/>
        </p:spPr>
        <p:txBody>
          <a:bodyPr wrap="square" rtlCol="0" anchor="t">
            <a:spAutoFit/>
          </a:bodyPr>
          <a:p>
            <a:pPr algn="ctr"/>
            <a:r>
              <a:rPr lang="zh-CN" altLang="en-US" sz="1200" b="1">
                <a:solidFill>
                  <a:schemeClr val="bg2"/>
                </a:solidFill>
                <a:latin typeface="Arial" panose="020B0604020202020204" pitchFamily="34" charset="0"/>
                <a:cs typeface="Arial" panose="020B0604020202020204" pitchFamily="34" charset="0"/>
                <a:sym typeface="+mn-ea"/>
              </a:rPr>
              <a:t>Product</a:t>
            </a:r>
            <a:r>
              <a:rPr lang="en-US" altLang="zh-CN" sz="1200" b="1">
                <a:solidFill>
                  <a:schemeClr val="bg2"/>
                </a:solidFill>
                <a:latin typeface="Arial" panose="020B0604020202020204" pitchFamily="34" charset="0"/>
                <a:cs typeface="Arial" panose="020B0604020202020204" pitchFamily="34" charset="0"/>
                <a:sym typeface="+mn-ea"/>
              </a:rPr>
              <a:t> </a:t>
            </a:r>
            <a:r>
              <a:rPr lang="zh-CN" altLang="en-US" sz="1200" b="1">
                <a:solidFill>
                  <a:schemeClr val="bg2"/>
                </a:solidFill>
                <a:latin typeface="Arial" panose="020B0604020202020204" pitchFamily="34" charset="0"/>
                <a:cs typeface="Arial" panose="020B0604020202020204" pitchFamily="34" charset="0"/>
                <a:sym typeface="+mn-ea"/>
              </a:rPr>
              <a:t>advantages</a:t>
            </a:r>
            <a:endParaRPr lang="zh-CN" altLang="en-US" sz="1200" b="1">
              <a:solidFill>
                <a:schemeClr val="bg2"/>
              </a:solidFill>
              <a:latin typeface="Arial" panose="020B0604020202020204" pitchFamily="34" charset="0"/>
              <a:cs typeface="Arial" panose="020B0604020202020204" pitchFamily="34" charset="0"/>
              <a:sym typeface="+mn-ea"/>
            </a:endParaRPr>
          </a:p>
        </p:txBody>
      </p:sp>
      <p:sp>
        <p:nvSpPr>
          <p:cNvPr id="7" name="文本框 6"/>
          <p:cNvSpPr txBox="1"/>
          <p:nvPr/>
        </p:nvSpPr>
        <p:spPr>
          <a:xfrm>
            <a:off x="1040130" y="462280"/>
            <a:ext cx="5775325" cy="1322070"/>
          </a:xfrm>
          <a:prstGeom prst="rect">
            <a:avLst/>
          </a:prstGeom>
          <a:noFill/>
          <a:ln>
            <a:noFill/>
          </a:ln>
        </p:spPr>
        <p:txBody>
          <a:bodyPr wrap="square" rtlCol="0">
            <a:spAutoFit/>
          </a:bodyPr>
          <a:p>
            <a:r>
              <a:rPr lang="en-US" altLang="zh-CN" sz="8000" b="1">
                <a:ln w="12700">
                  <a:solidFill>
                    <a:schemeClr val="bg2">
                      <a:lumMod val="65000"/>
                    </a:schemeClr>
                  </a:solidFill>
                  <a:prstDash val="solid"/>
                </a:ln>
                <a:solidFill>
                  <a:schemeClr val="bg1">
                    <a:alpha val="85000"/>
                  </a:schemeClr>
                </a:solidFill>
                <a:effectLst/>
                <a:latin typeface="Arial" panose="020B0604020202020204" pitchFamily="34" charset="0"/>
                <a:ea typeface="阿里巴巴普惠体 M" panose="00020600040101010101" charset="-122"/>
                <a:cs typeface="Arial" panose="020B0604020202020204" pitchFamily="34" charset="0"/>
              </a:rPr>
              <a:t>CONTENTS</a:t>
            </a:r>
            <a:endParaRPr lang="en-US" altLang="zh-CN" sz="8000" b="1">
              <a:ln w="12700">
                <a:solidFill>
                  <a:schemeClr val="bg2">
                    <a:lumMod val="65000"/>
                  </a:schemeClr>
                </a:solidFill>
                <a:prstDash val="solid"/>
              </a:ln>
              <a:solidFill>
                <a:schemeClr val="bg1">
                  <a:alpha val="85000"/>
                </a:schemeClr>
              </a:solidFill>
              <a:effectLst/>
              <a:latin typeface="Arial" panose="020B0604020202020204" pitchFamily="34" charset="0"/>
              <a:ea typeface="阿里巴巴普惠体 M" panose="00020600040101010101" charset="-122"/>
              <a:cs typeface="Arial" panose="020B0604020202020204" pitchFamily="34" charset="0"/>
            </a:endParaRPr>
          </a:p>
        </p:txBody>
      </p:sp>
      <p:sp>
        <p:nvSpPr>
          <p:cNvPr id="8" name="文本框 7"/>
          <p:cNvSpPr txBox="1"/>
          <p:nvPr/>
        </p:nvSpPr>
        <p:spPr>
          <a:xfrm>
            <a:off x="1135380" y="1722120"/>
            <a:ext cx="1332230" cy="706755"/>
          </a:xfrm>
          <a:prstGeom prst="rect">
            <a:avLst/>
          </a:prstGeom>
          <a:noFill/>
        </p:spPr>
        <p:txBody>
          <a:bodyPr wrap="square" rtlCol="0">
            <a:spAutoFit/>
          </a:bodyPr>
          <a:p>
            <a:r>
              <a:rPr lang="zh-CN" altLang="en-US" sz="4000" b="1"/>
              <a:t>目录</a:t>
            </a:r>
            <a:endParaRPr lang="zh-CN" altLang="en-US" sz="4000" b="1"/>
          </a:p>
        </p:txBody>
      </p:sp>
      <p:sp>
        <p:nvSpPr>
          <p:cNvPr id="16" name="文本框 15"/>
          <p:cNvSpPr txBox="1"/>
          <p:nvPr/>
        </p:nvSpPr>
        <p:spPr>
          <a:xfrm>
            <a:off x="2184400" y="3854450"/>
            <a:ext cx="1222375" cy="922020"/>
          </a:xfrm>
          <a:prstGeom prst="rect">
            <a:avLst/>
          </a:prstGeom>
          <a:noFill/>
        </p:spPr>
        <p:txBody>
          <a:bodyPr wrap="square" rtlCol="0">
            <a:spAutoFit/>
          </a:bodyPr>
          <a:p>
            <a:r>
              <a:rPr lang="en-US" altLang="zh-CN" sz="5400">
                <a:solidFill>
                  <a:schemeClr val="bg1">
                    <a:alpha val="70000"/>
                  </a:schemeClr>
                </a:solidFill>
                <a:latin typeface="微软雅黑" panose="020B0503020204020204" charset="-122"/>
                <a:ea typeface="微软雅黑" panose="020B0503020204020204" charset="-122"/>
              </a:rPr>
              <a:t>01</a:t>
            </a:r>
            <a:endParaRPr lang="en-US" altLang="zh-CN" sz="5400">
              <a:solidFill>
                <a:schemeClr val="bg1">
                  <a:alpha val="70000"/>
                </a:schemeClr>
              </a:solidFill>
              <a:latin typeface="微软雅黑" panose="020B0503020204020204" charset="-122"/>
              <a:ea typeface="微软雅黑" panose="020B0503020204020204" charset="-122"/>
            </a:endParaRPr>
          </a:p>
        </p:txBody>
      </p:sp>
      <p:sp>
        <p:nvSpPr>
          <p:cNvPr id="17" name="文本框 16"/>
          <p:cNvSpPr txBox="1"/>
          <p:nvPr/>
        </p:nvSpPr>
        <p:spPr>
          <a:xfrm>
            <a:off x="4714240" y="3857625"/>
            <a:ext cx="1222375" cy="922020"/>
          </a:xfrm>
          <a:prstGeom prst="rect">
            <a:avLst/>
          </a:prstGeom>
          <a:noFill/>
        </p:spPr>
        <p:txBody>
          <a:bodyPr wrap="square" rtlCol="0">
            <a:spAutoFit/>
          </a:bodyPr>
          <a:p>
            <a:r>
              <a:rPr lang="en-US" altLang="zh-CN" sz="5400">
                <a:solidFill>
                  <a:schemeClr val="bg1">
                    <a:alpha val="70000"/>
                  </a:schemeClr>
                </a:solidFill>
                <a:latin typeface="微软雅黑" panose="020B0503020204020204" charset="-122"/>
                <a:ea typeface="微软雅黑" panose="020B0503020204020204" charset="-122"/>
              </a:rPr>
              <a:t>02</a:t>
            </a:r>
            <a:endParaRPr lang="en-US" altLang="zh-CN" sz="5400">
              <a:solidFill>
                <a:schemeClr val="bg1">
                  <a:alpha val="70000"/>
                </a:schemeClr>
              </a:solidFill>
              <a:latin typeface="微软雅黑" panose="020B0503020204020204" charset="-122"/>
              <a:ea typeface="微软雅黑" panose="020B0503020204020204" charset="-122"/>
            </a:endParaRPr>
          </a:p>
        </p:txBody>
      </p:sp>
      <p:sp>
        <p:nvSpPr>
          <p:cNvPr id="19" name="文本框 18"/>
          <p:cNvSpPr txBox="1"/>
          <p:nvPr/>
        </p:nvSpPr>
        <p:spPr>
          <a:xfrm>
            <a:off x="7330440" y="3857625"/>
            <a:ext cx="1222375" cy="922020"/>
          </a:xfrm>
          <a:prstGeom prst="rect">
            <a:avLst/>
          </a:prstGeom>
          <a:noFill/>
        </p:spPr>
        <p:txBody>
          <a:bodyPr wrap="square" rtlCol="0">
            <a:spAutoFit/>
          </a:bodyPr>
          <a:p>
            <a:r>
              <a:rPr lang="en-US" altLang="zh-CN" sz="5400">
                <a:solidFill>
                  <a:schemeClr val="bg1">
                    <a:alpha val="70000"/>
                  </a:schemeClr>
                </a:solidFill>
                <a:latin typeface="微软雅黑" panose="020B0503020204020204" charset="-122"/>
                <a:ea typeface="微软雅黑" panose="020B0503020204020204" charset="-122"/>
              </a:rPr>
              <a:t>03</a:t>
            </a:r>
            <a:endParaRPr lang="en-US" altLang="zh-CN" sz="5400">
              <a:solidFill>
                <a:schemeClr val="bg1">
                  <a:alpha val="70000"/>
                </a:schemeClr>
              </a:solidFill>
              <a:latin typeface="微软雅黑" panose="020B0503020204020204" charset="-122"/>
              <a:ea typeface="微软雅黑" panose="020B0503020204020204" charset="-122"/>
            </a:endParaRPr>
          </a:p>
        </p:txBody>
      </p:sp>
      <p:sp>
        <p:nvSpPr>
          <p:cNvPr id="20" name="文本框 19"/>
          <p:cNvSpPr txBox="1"/>
          <p:nvPr/>
        </p:nvSpPr>
        <p:spPr>
          <a:xfrm>
            <a:off x="9851390" y="3837305"/>
            <a:ext cx="1222375" cy="922020"/>
          </a:xfrm>
          <a:prstGeom prst="rect">
            <a:avLst/>
          </a:prstGeom>
          <a:noFill/>
        </p:spPr>
        <p:txBody>
          <a:bodyPr wrap="square" rtlCol="0">
            <a:spAutoFit/>
          </a:bodyPr>
          <a:p>
            <a:r>
              <a:rPr lang="en-US" altLang="zh-CN" sz="5400">
                <a:solidFill>
                  <a:schemeClr val="bg1">
                    <a:alpha val="70000"/>
                  </a:schemeClr>
                </a:solidFill>
                <a:latin typeface="微软雅黑" panose="020B0503020204020204" charset="-122"/>
                <a:ea typeface="微软雅黑" panose="020B0503020204020204" charset="-122"/>
              </a:rPr>
              <a:t>04</a:t>
            </a:r>
            <a:endParaRPr lang="en-US" altLang="zh-CN" sz="5400">
              <a:solidFill>
                <a:schemeClr val="bg1">
                  <a:alpha val="70000"/>
                </a:schemeClr>
              </a:solidFill>
              <a:latin typeface="微软雅黑" panose="020B0503020204020204" charset="-122"/>
              <a:ea typeface="微软雅黑" panose="020B0503020204020204" charset="-122"/>
            </a:endParaRPr>
          </a:p>
        </p:txBody>
      </p:sp>
    </p:spTree>
    <p:custDataLst>
      <p:tags r:id="rId9"/>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图片 8" descr="C:\Users\Fengdr7677\Desktop\图片1.png图片1"/>
          <p:cNvPicPr>
            <a:picLocks noChangeAspect="1"/>
          </p:cNvPicPr>
          <p:nvPr/>
        </p:nvPicPr>
        <p:blipFill>
          <a:blip r:embed="rId1"/>
          <a:srcRect/>
          <a:stretch>
            <a:fillRect/>
          </a:stretch>
        </p:blipFill>
        <p:spPr>
          <a:xfrm>
            <a:off x="1014730" y="-161925"/>
            <a:ext cx="10058400" cy="5657850"/>
          </a:xfrm>
          <a:prstGeom prst="rect">
            <a:avLst/>
          </a:prstGeom>
        </p:spPr>
      </p:pic>
      <p:sp>
        <p:nvSpPr>
          <p:cNvPr id="7" name="文本框 6"/>
          <p:cNvSpPr txBox="1"/>
          <p:nvPr/>
        </p:nvSpPr>
        <p:spPr>
          <a:xfrm>
            <a:off x="523875" y="177165"/>
            <a:ext cx="10868025" cy="829945"/>
          </a:xfrm>
          <a:prstGeom prst="rect">
            <a:avLst/>
          </a:prstGeom>
          <a:noFill/>
          <a:ln>
            <a:noFill/>
          </a:ln>
        </p:spPr>
        <p:txBody>
          <a:bodyPr wrap="square" rtlCol="0">
            <a:spAutoFit/>
          </a:bodyPr>
          <a:p>
            <a:r>
              <a:rPr lang="en-US" altLang="zh-CN" sz="4800" b="1">
                <a:ln w="12700">
                  <a:solidFill>
                    <a:schemeClr val="bg2">
                      <a:lumMod val="65000"/>
                      <a:alpha val="41000"/>
                    </a:schemeClr>
                  </a:solidFill>
                  <a:prstDash val="solid"/>
                </a:ln>
                <a:solidFill>
                  <a:schemeClr val="bg1">
                    <a:alpha val="35000"/>
                  </a:schemeClr>
                </a:solidFill>
                <a:effectLst/>
                <a:latin typeface="Arial" panose="020B0604020202020204" pitchFamily="34" charset="0"/>
                <a:ea typeface="阿里巴巴普惠体 M" panose="00020600040101010101" charset="-122"/>
                <a:cs typeface="Arial" panose="020B0604020202020204" pitchFamily="34" charset="0"/>
              </a:rPr>
              <a:t>PRODUCT INTRODUCTION</a:t>
            </a:r>
            <a:endParaRPr lang="en-US" altLang="zh-CN" sz="4800" b="1">
              <a:ln w="12700">
                <a:solidFill>
                  <a:schemeClr val="bg2">
                    <a:lumMod val="65000"/>
                    <a:alpha val="41000"/>
                  </a:schemeClr>
                </a:solidFill>
                <a:prstDash val="solid"/>
              </a:ln>
              <a:solidFill>
                <a:schemeClr val="bg1">
                  <a:alpha val="35000"/>
                </a:schemeClr>
              </a:solidFill>
              <a:effectLst/>
              <a:latin typeface="Arial" panose="020B0604020202020204" pitchFamily="34" charset="0"/>
              <a:ea typeface="阿里巴巴普惠体 M" panose="00020600040101010101" charset="-122"/>
              <a:cs typeface="Arial" panose="020B0604020202020204" pitchFamily="34" charset="0"/>
            </a:endParaRPr>
          </a:p>
        </p:txBody>
      </p:sp>
      <p:sp>
        <p:nvSpPr>
          <p:cNvPr id="12" name="文本框 11"/>
          <p:cNvSpPr txBox="1"/>
          <p:nvPr/>
        </p:nvSpPr>
        <p:spPr>
          <a:xfrm>
            <a:off x="1152525" y="332105"/>
            <a:ext cx="1616710" cy="521970"/>
          </a:xfrm>
          <a:prstGeom prst="rect">
            <a:avLst/>
          </a:prstGeom>
          <a:noFill/>
        </p:spPr>
        <p:txBody>
          <a:bodyPr wrap="square" rtlCol="0">
            <a:spAutoFit/>
          </a:bodyPr>
          <a:p>
            <a:r>
              <a:rPr lang="zh-CN" altLang="en-US" sz="2800" b="1">
                <a:sym typeface="+mn-ea"/>
              </a:rPr>
              <a:t>产品简介</a:t>
            </a:r>
            <a:endParaRPr lang="zh-CN" altLang="en-US" sz="2800" b="1"/>
          </a:p>
        </p:txBody>
      </p:sp>
      <p:sp>
        <p:nvSpPr>
          <p:cNvPr id="3" name="椭圆 2"/>
          <p:cNvSpPr/>
          <p:nvPr/>
        </p:nvSpPr>
        <p:spPr>
          <a:xfrm>
            <a:off x="641985" y="394335"/>
            <a:ext cx="396000" cy="396000"/>
          </a:xfrm>
          <a:prstGeom prst="ellipse">
            <a:avLst/>
          </a:prstGeom>
          <a:gradFill>
            <a:gsLst>
              <a:gs pos="100000">
                <a:schemeClr val="bg2">
                  <a:lumMod val="95000"/>
                </a:schemeClr>
              </a:gs>
              <a:gs pos="84000">
                <a:schemeClr val="bg2">
                  <a:lumMod val="95000"/>
                </a:schemeClr>
              </a:gs>
              <a:gs pos="50000">
                <a:srgbClr val="C00000"/>
              </a:gs>
            </a:gsLst>
            <a:lin ang="2700000" scaled="0"/>
          </a:gradFill>
          <a:ln w="28575">
            <a:gradFill>
              <a:gsLst>
                <a:gs pos="15000">
                  <a:schemeClr val="tx2">
                    <a:lumMod val="10000"/>
                    <a:lumOff val="90000"/>
                  </a:schemeClr>
                </a:gs>
                <a:gs pos="57000">
                  <a:srgbClr val="C00000"/>
                </a:gs>
              </a:gsLst>
              <a:lin ang="468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000" b="1"/>
          </a:p>
        </p:txBody>
      </p:sp>
      <p:sp>
        <p:nvSpPr>
          <p:cNvPr id="4" name="页脚占位符 3"/>
          <p:cNvSpPr>
            <a:spLocks noGrp="1"/>
          </p:cNvSpPr>
          <p:nvPr>
            <p:ph type="ftr" sz="quarter" idx="11"/>
          </p:nvPr>
        </p:nvSpPr>
        <p:spPr>
          <a:xfrm>
            <a:off x="4116000" y="6335355"/>
            <a:ext cx="3960000" cy="316800"/>
          </a:xfrm>
        </p:spPr>
        <p:txBody>
          <a:bodyPr/>
          <a:p>
            <a:r>
              <a:rPr lang="en-US" altLang="zh-CN" dirty="0"/>
              <a:t>2</a:t>
            </a:r>
            <a:endParaRPr lang="en-US" altLang="zh-CN" dirty="0"/>
          </a:p>
        </p:txBody>
      </p:sp>
      <p:sp>
        <p:nvSpPr>
          <p:cNvPr id="40" name="Text Box 10" descr="7b0a202020202262756c6c6574223a20227b5c2263617465676f727949645c223a31303030362c5c2274656d706c61746549645c223a32303233313137317d220a7d0a"/>
          <p:cNvSpPr txBox="1">
            <a:spLocks noChangeArrowheads="1"/>
          </p:cNvSpPr>
          <p:nvPr>
            <p:custDataLst>
              <p:tags r:id="rId2"/>
            </p:custDataLst>
          </p:nvPr>
        </p:nvSpPr>
        <p:spPr bwMode="auto">
          <a:xfrm>
            <a:off x="1494155" y="5258435"/>
            <a:ext cx="10568305" cy="1603375"/>
          </a:xfrm>
          <a:prstGeom prst="rect">
            <a:avLst/>
          </a:prstGeom>
          <a:noFill/>
          <a:ln w="9525">
            <a:noFill/>
            <a:miter lim="800000"/>
          </a:ln>
        </p:spPr>
        <p:txBody>
          <a:bodyPr wrap="square" lIns="60944" tIns="30472" rIns="60944" bIns="30472">
            <a:noAutofit/>
          </a:bodyPr>
          <a:lstStyle/>
          <a:p>
            <a:pPr marL="171450" indent="-171450" algn="l" rtl="0">
              <a:lnSpc>
                <a:spcPct val="170000"/>
              </a:lnSpc>
              <a:buFont typeface="Wingdings" panose="05000000000000000000" charset="0"/>
              <a:buChar char="u"/>
              <a:defRPr/>
            </a:pPr>
            <a:r>
              <a:rPr lang="zh-CN" altLang="en-US" sz="1200" b="1" kern="1200" dirty="0">
                <a:solidFill>
                  <a:srgbClr val="CA0000"/>
                </a:solidFill>
                <a:latin typeface="微软雅黑" panose="020B0503020204020204" charset="-122"/>
                <a:ea typeface="微软雅黑" panose="020B0503020204020204" charset="-122"/>
                <a:cs typeface="+mn-cs"/>
              </a:rPr>
              <a:t>情报收集难。</a:t>
            </a:r>
            <a:r>
              <a:rPr lang="zh-CN" altLang="en-US" sz="1200" b="1" kern="1200" dirty="0">
                <a:solidFill>
                  <a:srgbClr val="303542"/>
                </a:solidFill>
                <a:latin typeface="微软雅黑" panose="020B0503020204020204" charset="-122"/>
                <a:ea typeface="微软雅黑" panose="020B0503020204020204" charset="-122"/>
                <a:cs typeface="+mn-cs"/>
              </a:rPr>
              <a:t>情报数据分散，收集整理加工难度大</a:t>
            </a:r>
            <a:endParaRPr lang="zh-CN" altLang="en-US" sz="1200" b="1" kern="1200" dirty="0">
              <a:solidFill>
                <a:srgbClr val="303542"/>
              </a:solidFill>
              <a:latin typeface="微软雅黑" panose="020B0503020204020204" charset="-122"/>
              <a:ea typeface="微软雅黑" panose="020B0503020204020204" charset="-122"/>
              <a:cs typeface="+mn-cs"/>
            </a:endParaRPr>
          </a:p>
          <a:p>
            <a:pPr marL="171450" indent="-171450" algn="l" rtl="0">
              <a:lnSpc>
                <a:spcPct val="170000"/>
              </a:lnSpc>
              <a:buFont typeface="Wingdings" panose="05000000000000000000" charset="0"/>
              <a:buChar char="u"/>
              <a:defRPr/>
            </a:pPr>
            <a:r>
              <a:rPr lang="zh-CN" altLang="en-US" sz="1200" b="1" dirty="0">
                <a:solidFill>
                  <a:srgbClr val="CA0000"/>
                </a:solidFill>
                <a:latin typeface="微软雅黑" panose="020B0503020204020204" charset="-122"/>
                <a:ea typeface="微软雅黑" panose="020B0503020204020204" charset="-122"/>
                <a:sym typeface="+mn-ea"/>
              </a:rPr>
              <a:t>分析维度浅。</a:t>
            </a:r>
            <a:r>
              <a:rPr lang="zh-CN" altLang="en-US" sz="1200" b="1" dirty="0">
                <a:solidFill>
                  <a:srgbClr val="303542"/>
                </a:solidFill>
                <a:latin typeface="微软雅黑" panose="020B0503020204020204" charset="-122"/>
                <a:ea typeface="微软雅黑" panose="020B0503020204020204" charset="-122"/>
                <a:sym typeface="+mn-ea"/>
              </a:rPr>
              <a:t>一级学科分析太粗，难以体现学科细分方向上的优势</a:t>
            </a:r>
            <a:endParaRPr lang="zh-CN" altLang="en-US" sz="1200" b="1" kern="1200" dirty="0">
              <a:solidFill>
                <a:srgbClr val="303542"/>
              </a:solidFill>
              <a:latin typeface="微软雅黑" panose="020B0503020204020204" charset="-122"/>
              <a:ea typeface="微软雅黑" panose="020B0503020204020204" charset="-122"/>
              <a:cs typeface="+mn-cs"/>
            </a:endParaRPr>
          </a:p>
          <a:p>
            <a:pPr marL="171450" indent="-171450" algn="l" rtl="0">
              <a:lnSpc>
                <a:spcPct val="170000"/>
              </a:lnSpc>
              <a:buFont typeface="Wingdings" panose="05000000000000000000" charset="0"/>
              <a:buChar char="u"/>
              <a:defRPr/>
            </a:pPr>
            <a:r>
              <a:rPr lang="zh-CN" altLang="en-US" sz="1200" b="1" kern="1200" dirty="0">
                <a:solidFill>
                  <a:srgbClr val="CA0000"/>
                </a:solidFill>
                <a:latin typeface="微软雅黑" panose="020B0503020204020204" charset="-122"/>
                <a:ea typeface="微软雅黑" panose="020B0503020204020204" charset="-122"/>
                <a:cs typeface="+mn-cs"/>
              </a:rPr>
              <a:t>前沿探索路径有限。</a:t>
            </a:r>
            <a:r>
              <a:rPr lang="zh-CN" altLang="en-US" sz="1200" b="1" kern="1200" dirty="0">
                <a:solidFill>
                  <a:srgbClr val="303542"/>
                </a:solidFill>
                <a:latin typeface="微软雅黑" panose="020B0503020204020204" charset="-122"/>
                <a:ea typeface="微软雅黑" panose="020B0503020204020204" charset="-122"/>
                <a:cs typeface="+mn-cs"/>
              </a:rPr>
              <a:t>难以分析科研内容，前沿的探索缺乏工具支撑</a:t>
            </a:r>
            <a:endParaRPr lang="zh-CN" altLang="en-US" sz="1200" b="1" kern="1200" dirty="0">
              <a:solidFill>
                <a:srgbClr val="303542"/>
              </a:solidFill>
              <a:latin typeface="微软雅黑" panose="020B0503020204020204" charset="-122"/>
              <a:ea typeface="微软雅黑" panose="020B0503020204020204" charset="-122"/>
              <a:cs typeface="+mn-cs"/>
            </a:endParaRPr>
          </a:p>
          <a:p>
            <a:pPr marL="171450" indent="-171450" algn="l" rtl="0">
              <a:lnSpc>
                <a:spcPct val="170000"/>
              </a:lnSpc>
              <a:defRPr/>
            </a:pPr>
            <a:r>
              <a:rPr lang="en-US" altLang="zh-CN" sz="1200" b="1" kern="1200" dirty="0">
                <a:solidFill>
                  <a:srgbClr val="303542"/>
                </a:solidFill>
                <a:latin typeface="微软雅黑" panose="020B0503020204020204" charset="-122"/>
                <a:ea typeface="微软雅黑" panose="020B0503020204020204" charset="-122"/>
                <a:cs typeface="+mn-cs"/>
              </a:rPr>
              <a:t>……</a:t>
            </a:r>
            <a:endParaRPr lang="en-US" altLang="zh-CN" sz="1200" b="1" kern="1200" dirty="0">
              <a:solidFill>
                <a:srgbClr val="303542"/>
              </a:solidFill>
              <a:latin typeface="微软雅黑" panose="020B0503020204020204" charset="-122"/>
              <a:ea typeface="微软雅黑" panose="020B0503020204020204" charset="-122"/>
              <a:cs typeface="+mn-cs"/>
            </a:endParaRPr>
          </a:p>
        </p:txBody>
      </p:sp>
      <p:grpSp>
        <p:nvGrpSpPr>
          <p:cNvPr id="22" name="组合 21"/>
          <p:cNvGrpSpPr/>
          <p:nvPr/>
        </p:nvGrpSpPr>
        <p:grpSpPr>
          <a:xfrm>
            <a:off x="422275" y="2270760"/>
            <a:ext cx="9274175" cy="2055495"/>
            <a:chOff x="1876" y="1886"/>
            <a:chExt cx="14605" cy="3237"/>
          </a:xfrm>
        </p:grpSpPr>
        <p:sp>
          <p:nvSpPr>
            <p:cNvPr id="58" name="矩形 57"/>
            <p:cNvSpPr/>
            <p:nvPr>
              <p:custDataLst>
                <p:tags r:id="rId3"/>
              </p:custDataLst>
            </p:nvPr>
          </p:nvSpPr>
          <p:spPr>
            <a:xfrm>
              <a:off x="5244" y="3714"/>
              <a:ext cx="2449" cy="531"/>
            </a:xfrm>
            <a:prstGeom prst="rect">
              <a:avLst/>
            </a:prstGeom>
          </p:spPr>
          <p:txBody>
            <a:bodyPr wrap="square">
              <a:spAutoFit/>
            </a:bodyPr>
            <a:p>
              <a:pPr algn="ctr"/>
              <a:r>
                <a:rPr lang="zh-CN" altLang="en-US" sz="1600" b="1">
                  <a:solidFill>
                    <a:schemeClr val="bg1"/>
                  </a:solidFill>
                  <a:sym typeface="+mn-ea"/>
                </a:rPr>
                <a:t>学科建设</a:t>
              </a:r>
              <a:endParaRPr lang="zh-CN" altLang="en-US" sz="1600" b="1" smtClean="0">
                <a:solidFill>
                  <a:schemeClr val="bg1"/>
                </a:solidFill>
                <a:latin typeface="微软雅黑" panose="020B0503020204020204" charset="-122"/>
                <a:ea typeface="微软雅黑" panose="020B0503020204020204" charset="-122"/>
                <a:cs typeface="+mn-ea"/>
                <a:sym typeface="+mn-ea"/>
              </a:endParaRPr>
            </a:p>
          </p:txBody>
        </p:sp>
        <p:sp>
          <p:nvSpPr>
            <p:cNvPr id="66" name="矩形 65"/>
            <p:cNvSpPr/>
            <p:nvPr>
              <p:custDataLst>
                <p:tags r:id="rId4"/>
              </p:custDataLst>
            </p:nvPr>
          </p:nvSpPr>
          <p:spPr>
            <a:xfrm>
              <a:off x="13535" y="3650"/>
              <a:ext cx="2449" cy="659"/>
            </a:xfrm>
            <a:prstGeom prst="rect">
              <a:avLst/>
            </a:prstGeom>
          </p:spPr>
          <p:txBody>
            <a:bodyPr wrap="square">
              <a:noAutofit/>
            </a:bodyPr>
            <a:p>
              <a:pPr algn="ctr"/>
              <a:r>
                <a:rPr lang="zh-CN" altLang="en-US" sz="1600" b="1">
                  <a:solidFill>
                    <a:schemeClr val="bg1"/>
                  </a:solidFill>
                  <a:sym typeface="+mn-ea"/>
                </a:rPr>
                <a:t>发展规划</a:t>
              </a:r>
              <a:endParaRPr lang="zh-CN" altLang="en-US" sz="1600" b="1">
                <a:solidFill>
                  <a:schemeClr val="bg1"/>
                </a:solidFill>
              </a:endParaRPr>
            </a:p>
            <a:p>
              <a:pPr algn="ctr"/>
              <a:endParaRPr lang="zh-CN" altLang="en-US" sz="1600" b="1" smtClean="0">
                <a:solidFill>
                  <a:schemeClr val="bg1"/>
                </a:solidFill>
                <a:latin typeface="微软雅黑" panose="020B0503020204020204" charset="-122"/>
                <a:ea typeface="微软雅黑" panose="020B0503020204020204" charset="-122"/>
                <a:cs typeface="+mn-ea"/>
              </a:endParaRPr>
            </a:p>
          </p:txBody>
        </p:sp>
        <p:sp>
          <p:nvSpPr>
            <p:cNvPr id="78" name="文本框 77"/>
            <p:cNvSpPr txBox="1"/>
            <p:nvPr>
              <p:custDataLst>
                <p:tags r:id="rId5"/>
              </p:custDataLst>
            </p:nvPr>
          </p:nvSpPr>
          <p:spPr>
            <a:xfrm>
              <a:off x="7469" y="3937"/>
              <a:ext cx="416" cy="628"/>
            </a:xfrm>
            <a:prstGeom prst="rect">
              <a:avLst/>
            </a:prstGeom>
            <a:noFill/>
          </p:spPr>
          <p:txBody>
            <a:bodyPr wrap="square" rtlCol="0">
              <a:spAutoFit/>
            </a:bodyPr>
            <a:p>
              <a:pPr algn="ctr"/>
              <a:endParaRPr lang="en-US" altLang="zh-CN" sz="2000" b="1" dirty="0"/>
            </a:p>
          </p:txBody>
        </p:sp>
        <p:sp>
          <p:nvSpPr>
            <p:cNvPr id="84" name="TextBox 13"/>
            <p:cNvSpPr txBox="1">
              <a:spLocks noChangeArrowheads="1"/>
            </p:cNvSpPr>
            <p:nvPr>
              <p:custDataLst>
                <p:tags r:id="rId6"/>
              </p:custDataLst>
            </p:nvPr>
          </p:nvSpPr>
          <p:spPr bwMode="auto">
            <a:xfrm>
              <a:off x="5435" y="1886"/>
              <a:ext cx="2225" cy="1219"/>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indent="0" algn="ctr" fontAlgn="base">
                <a:lnSpc>
                  <a:spcPct val="130000"/>
                </a:lnSpc>
                <a:spcBef>
                  <a:spcPct val="20000"/>
                </a:spcBef>
                <a:buClrTx/>
                <a:buSzTx/>
                <a:buNone/>
                <a:defRPr/>
              </a:pPr>
              <a:r>
                <a:rPr lang="zh-CN" altLang="en-US" sz="1200" dirty="0">
                  <a:solidFill>
                    <a:schemeClr val="bg1">
                      <a:lumMod val="95000"/>
                    </a:schemeClr>
                  </a:solidFill>
                  <a:latin typeface="+mn-ea"/>
                  <a:ea typeface="+mn-ea"/>
                  <a:sym typeface="Arial" panose="020B0604020202020204" pitchFamily="34" charset="0"/>
                </a:rPr>
                <a:t>评估科研成绩</a:t>
              </a:r>
              <a:endParaRPr lang="zh-CN" altLang="en-US" sz="1200" dirty="0">
                <a:solidFill>
                  <a:schemeClr val="bg1">
                    <a:lumMod val="95000"/>
                  </a:schemeClr>
                </a:solidFill>
                <a:latin typeface="+mn-ea"/>
                <a:ea typeface="+mn-ea"/>
                <a:sym typeface="Arial" panose="020B0604020202020204" pitchFamily="34" charset="0"/>
              </a:endParaRPr>
            </a:p>
            <a:p>
              <a:pPr lvl="0" indent="0" algn="ctr" fontAlgn="base">
                <a:lnSpc>
                  <a:spcPct val="130000"/>
                </a:lnSpc>
                <a:spcBef>
                  <a:spcPct val="20000"/>
                </a:spcBef>
                <a:buClrTx/>
                <a:buSzTx/>
                <a:buNone/>
                <a:defRPr/>
              </a:pPr>
              <a:r>
                <a:rPr lang="zh-CN" altLang="en-US" sz="1200" dirty="0">
                  <a:solidFill>
                    <a:schemeClr val="bg1">
                      <a:lumMod val="95000"/>
                    </a:schemeClr>
                  </a:solidFill>
                  <a:latin typeface="+mn-ea"/>
                  <a:ea typeface="+mn-ea"/>
                  <a:sym typeface="+mn-ea"/>
                </a:rPr>
                <a:t>挖掘科研优势</a:t>
              </a:r>
              <a:endParaRPr lang="zh-CN" altLang="en-US" sz="1400" b="1" noProof="0">
                <a:ln>
                  <a:noFill/>
                </a:ln>
                <a:solidFill>
                  <a:schemeClr val="tx1"/>
                </a:solidFill>
                <a:effectLst/>
                <a:uLnTx/>
                <a:uFillTx/>
                <a:latin typeface="微软雅黑" panose="020B0503020204020204" charset="-122"/>
                <a:ea typeface="微软雅黑" panose="020B0503020204020204" charset="-122"/>
                <a:sym typeface="+mn-ea"/>
              </a:endParaRPr>
            </a:p>
            <a:p>
              <a:pPr lvl="0" indent="0" algn="ctr" fontAlgn="base">
                <a:spcBef>
                  <a:spcPct val="20000"/>
                </a:spcBef>
                <a:buClrTx/>
                <a:buSzTx/>
                <a:buNone/>
                <a:defRPr/>
              </a:pPr>
              <a:endParaRPr lang="zh-CN" altLang="en-US" sz="1400" b="1" noProof="0">
                <a:ln>
                  <a:noFill/>
                </a:ln>
                <a:solidFill>
                  <a:schemeClr val="tx1"/>
                </a:solidFill>
                <a:effectLst/>
                <a:uLnTx/>
                <a:uFillTx/>
                <a:latin typeface="宋体" panose="02010600030101010101" pitchFamily="2" charset="-122"/>
                <a:sym typeface="Arial" panose="020B0604020202020204" pitchFamily="34" charset="0"/>
              </a:endParaRPr>
            </a:p>
          </p:txBody>
        </p:sp>
        <p:sp>
          <p:nvSpPr>
            <p:cNvPr id="85" name="TextBox 13"/>
            <p:cNvSpPr txBox="1">
              <a:spLocks noChangeArrowheads="1"/>
            </p:cNvSpPr>
            <p:nvPr>
              <p:custDataLst>
                <p:tags r:id="rId7"/>
              </p:custDataLst>
            </p:nvPr>
          </p:nvSpPr>
          <p:spPr bwMode="auto">
            <a:xfrm>
              <a:off x="1876" y="3134"/>
              <a:ext cx="3403" cy="339"/>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indent="0" algn="ctr" fontAlgn="base">
                <a:spcBef>
                  <a:spcPct val="20000"/>
                </a:spcBef>
                <a:buClrTx/>
                <a:buSzTx/>
                <a:buNone/>
                <a:defRPr/>
              </a:pPr>
              <a:endParaRPr lang="zh-CN" altLang="en-US" sz="1400" b="1" noProof="0">
                <a:ln>
                  <a:noFill/>
                </a:ln>
                <a:solidFill>
                  <a:schemeClr val="tx1"/>
                </a:solidFill>
                <a:effectLst/>
                <a:uLnTx/>
                <a:uFillTx/>
                <a:latin typeface="微软雅黑" panose="020B0503020204020204" charset="-122"/>
                <a:ea typeface="微软雅黑" panose="020B0503020204020204" charset="-122"/>
                <a:sym typeface="+mn-ea"/>
              </a:endParaRPr>
            </a:p>
          </p:txBody>
        </p:sp>
        <p:sp>
          <p:nvSpPr>
            <p:cNvPr id="90" name="TextBox 13"/>
            <p:cNvSpPr txBox="1">
              <a:spLocks noChangeArrowheads="1"/>
            </p:cNvSpPr>
            <p:nvPr>
              <p:custDataLst>
                <p:tags r:id="rId8"/>
              </p:custDataLst>
            </p:nvPr>
          </p:nvSpPr>
          <p:spPr bwMode="auto">
            <a:xfrm>
              <a:off x="14105" y="4252"/>
              <a:ext cx="2119" cy="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R="0" lvl="0" indent="0" algn="l" defTabSz="1216025" rtl="0" eaLnBrk="1" fontAlgn="base" latinLnBrk="0" hangingPunct="1">
                <a:lnSpc>
                  <a:spcPct val="140000"/>
                </a:lnSpc>
                <a:spcBef>
                  <a:spcPct val="20000"/>
                </a:spcBef>
                <a:spcAft>
                  <a:spcPct val="0"/>
                </a:spcAft>
                <a:buClrTx/>
                <a:buSzTx/>
                <a:buNone/>
                <a:defRPr/>
              </a:pPr>
              <a:r>
                <a:rPr kumimoji="0" lang="zh-CN" altLang="en-US" sz="1200" i="0" u="none" strike="noStrike" kern="1200" cap="none" spc="0" normalizeH="0" baseline="0" noProof="0">
                  <a:ln>
                    <a:noFill/>
                  </a:ln>
                  <a:solidFill>
                    <a:schemeClr val="bg1">
                      <a:lumMod val="95000"/>
                    </a:schemeClr>
                  </a:solidFill>
                  <a:effectLst/>
                  <a:uLnTx/>
                  <a:uFillTx/>
                  <a:latin typeface="+mn-ea"/>
                  <a:ea typeface="+mn-ea"/>
                  <a:cs typeface="+mn-cs"/>
                  <a:sym typeface="Arial" panose="020B0604020202020204" pitchFamily="34" charset="0"/>
                </a:rPr>
                <a:t>建立战略目标</a:t>
              </a:r>
              <a:endParaRPr kumimoji="0" lang="zh-CN" altLang="en-US" sz="1200" i="0" u="none" strike="noStrike" kern="1200" cap="none" spc="0" normalizeH="0" baseline="0" noProof="0">
                <a:ln>
                  <a:noFill/>
                </a:ln>
                <a:solidFill>
                  <a:schemeClr val="bg1">
                    <a:lumMod val="95000"/>
                  </a:schemeClr>
                </a:solidFill>
                <a:effectLst/>
                <a:uLnTx/>
                <a:uFillTx/>
                <a:latin typeface="+mn-ea"/>
                <a:ea typeface="+mn-ea"/>
                <a:cs typeface="+mn-cs"/>
                <a:sym typeface="Arial" panose="020B0604020202020204" pitchFamily="34" charset="0"/>
              </a:endParaRPr>
            </a:p>
            <a:p>
              <a:pPr marR="0" lvl="0" indent="0" algn="l" defTabSz="1216025" rtl="0" eaLnBrk="1" fontAlgn="base" latinLnBrk="0" hangingPunct="1">
                <a:lnSpc>
                  <a:spcPct val="140000"/>
                </a:lnSpc>
                <a:spcBef>
                  <a:spcPct val="20000"/>
                </a:spcBef>
                <a:spcAft>
                  <a:spcPct val="0"/>
                </a:spcAft>
                <a:buClrTx/>
                <a:buSzTx/>
                <a:buNone/>
                <a:defRPr/>
              </a:pPr>
              <a:r>
                <a:rPr kumimoji="0" lang="zh-CN" altLang="en-US" sz="1200" i="0" u="none" strike="noStrike" kern="1200" cap="none" spc="0" normalizeH="0" baseline="0" noProof="0">
                  <a:ln>
                    <a:noFill/>
                  </a:ln>
                  <a:solidFill>
                    <a:schemeClr val="bg1">
                      <a:lumMod val="95000"/>
                    </a:schemeClr>
                  </a:solidFill>
                  <a:effectLst/>
                  <a:uLnTx/>
                  <a:uFillTx/>
                  <a:latin typeface="+mn-ea"/>
                  <a:ea typeface="+mn-ea"/>
                  <a:cs typeface="+mn-cs"/>
                  <a:sym typeface="Arial" panose="020B0604020202020204" pitchFamily="34" charset="0"/>
                </a:rPr>
                <a:t>科学发展规划</a:t>
              </a:r>
              <a:endParaRPr kumimoji="0" lang="zh-CN" altLang="en-US" sz="1200" i="0" u="none" strike="noStrike" kern="1200" cap="none" spc="0" normalizeH="0" baseline="0" noProof="0">
                <a:ln>
                  <a:noFill/>
                </a:ln>
                <a:solidFill>
                  <a:schemeClr val="bg1">
                    <a:lumMod val="95000"/>
                  </a:schemeClr>
                </a:solidFill>
                <a:effectLst/>
                <a:uLnTx/>
                <a:uFillTx/>
                <a:latin typeface="+mn-ea"/>
                <a:ea typeface="+mn-ea"/>
                <a:cs typeface="+mn-cs"/>
                <a:sym typeface="Arial" panose="020B0604020202020204" pitchFamily="34" charset="0"/>
              </a:endParaRPr>
            </a:p>
          </p:txBody>
        </p:sp>
        <p:sp>
          <p:nvSpPr>
            <p:cNvPr id="97" name="TextBox 13"/>
            <p:cNvSpPr txBox="1">
              <a:spLocks noChangeArrowheads="1"/>
            </p:cNvSpPr>
            <p:nvPr>
              <p:custDataLst>
                <p:tags r:id="rId9"/>
              </p:custDataLst>
            </p:nvPr>
          </p:nvSpPr>
          <p:spPr bwMode="auto">
            <a:xfrm>
              <a:off x="13069" y="1886"/>
              <a:ext cx="3412" cy="1161"/>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indent="0" algn="ctr" fontAlgn="base">
                <a:lnSpc>
                  <a:spcPct val="120000"/>
                </a:lnSpc>
                <a:spcBef>
                  <a:spcPct val="20000"/>
                </a:spcBef>
                <a:buClrTx/>
                <a:buSzTx/>
                <a:buNone/>
                <a:defRPr/>
              </a:pPr>
              <a:r>
                <a:rPr lang="zh-CN" altLang="en-US" sz="1200" dirty="0">
                  <a:solidFill>
                    <a:schemeClr val="bg1">
                      <a:lumMod val="95000"/>
                    </a:schemeClr>
                  </a:solidFill>
                  <a:latin typeface="+mn-ea"/>
                  <a:ea typeface="+mn-ea"/>
                  <a:sym typeface="Arial" panose="020B0604020202020204" pitchFamily="34" charset="0"/>
                </a:rPr>
                <a:t>对标自身目标</a:t>
              </a:r>
              <a:endParaRPr lang="zh-CN" altLang="en-US" sz="1200" dirty="0">
                <a:solidFill>
                  <a:schemeClr val="bg1">
                    <a:lumMod val="95000"/>
                  </a:schemeClr>
                </a:solidFill>
                <a:latin typeface="+mn-ea"/>
                <a:ea typeface="+mn-ea"/>
                <a:sym typeface="Arial" panose="020B0604020202020204" pitchFamily="34" charset="0"/>
              </a:endParaRPr>
            </a:p>
            <a:p>
              <a:pPr lvl="0" indent="0" algn="ctr" fontAlgn="base">
                <a:lnSpc>
                  <a:spcPct val="120000"/>
                </a:lnSpc>
                <a:spcBef>
                  <a:spcPct val="20000"/>
                </a:spcBef>
                <a:buClrTx/>
                <a:buSzTx/>
                <a:buNone/>
                <a:defRPr/>
              </a:pPr>
              <a:r>
                <a:rPr lang="zh-CN" altLang="en-US" sz="1200" dirty="0">
                  <a:solidFill>
                    <a:schemeClr val="bg1">
                      <a:lumMod val="95000"/>
                    </a:schemeClr>
                  </a:solidFill>
                  <a:latin typeface="+mn-ea"/>
                  <a:ea typeface="+mn-ea"/>
                  <a:sym typeface="+mn-ea"/>
                </a:rPr>
                <a:t>明确自身定位</a:t>
              </a:r>
              <a:endParaRPr lang="zh-CN" altLang="en-US" sz="1400" b="1" noProof="0">
                <a:ln>
                  <a:noFill/>
                </a:ln>
                <a:solidFill>
                  <a:schemeClr val="tx1"/>
                </a:solidFill>
                <a:effectLst/>
                <a:uLnTx/>
                <a:uFillTx/>
                <a:latin typeface="宋体" panose="02010600030101010101" pitchFamily="2" charset="-122"/>
                <a:sym typeface="Arial" panose="020B0604020202020204" pitchFamily="34" charset="0"/>
              </a:endParaRPr>
            </a:p>
            <a:p>
              <a:pPr lvl="0" indent="0" algn="ctr" fontAlgn="base">
                <a:spcBef>
                  <a:spcPct val="20000"/>
                </a:spcBef>
                <a:buClrTx/>
                <a:buSzTx/>
                <a:buNone/>
                <a:defRPr/>
              </a:pPr>
              <a:endParaRPr lang="zh-CN" altLang="en-US" sz="1400" b="1" noProof="0">
                <a:ln>
                  <a:noFill/>
                </a:ln>
                <a:solidFill>
                  <a:schemeClr val="tx1"/>
                </a:solidFill>
                <a:effectLst/>
                <a:uLnTx/>
                <a:uFillTx/>
                <a:latin typeface="宋体" panose="02010600030101010101" pitchFamily="2" charset="-122"/>
                <a:sym typeface="Arial" panose="020B0604020202020204" pitchFamily="34" charset="0"/>
              </a:endParaRPr>
            </a:p>
          </p:txBody>
        </p:sp>
        <p:sp>
          <p:nvSpPr>
            <p:cNvPr id="98" name="TextBox 13"/>
            <p:cNvSpPr txBox="1">
              <a:spLocks noChangeArrowheads="1"/>
            </p:cNvSpPr>
            <p:nvPr>
              <p:custDataLst>
                <p:tags r:id="rId10"/>
              </p:custDataLst>
            </p:nvPr>
          </p:nvSpPr>
          <p:spPr bwMode="auto">
            <a:xfrm>
              <a:off x="6195" y="3191"/>
              <a:ext cx="3412" cy="336"/>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indent="0" algn="ctr" fontAlgn="base">
                <a:spcBef>
                  <a:spcPct val="20000"/>
                </a:spcBef>
                <a:buClrTx/>
                <a:buSzTx/>
                <a:buNone/>
                <a:defRPr/>
              </a:pPr>
              <a:endParaRPr lang="zh-CN" altLang="en-US" sz="1400" b="1" noProof="0">
                <a:ln>
                  <a:noFill/>
                </a:ln>
                <a:solidFill>
                  <a:schemeClr val="tx1"/>
                </a:solidFill>
                <a:effectLst/>
                <a:uLnTx/>
                <a:uFillTx/>
                <a:latin typeface="宋体" panose="02010600030101010101" pitchFamily="2" charset="-122"/>
                <a:sym typeface="Arial" panose="020B0604020202020204" pitchFamily="34" charset="0"/>
              </a:endParaRPr>
            </a:p>
          </p:txBody>
        </p:sp>
      </p:grpSp>
      <p:sp>
        <p:nvSpPr>
          <p:cNvPr id="27" name="矩形 26"/>
          <p:cNvSpPr/>
          <p:nvPr>
            <p:custDataLst>
              <p:tags r:id="rId11"/>
            </p:custDataLst>
          </p:nvPr>
        </p:nvSpPr>
        <p:spPr>
          <a:xfrm>
            <a:off x="2560960" y="1905211"/>
            <a:ext cx="1555103" cy="337185"/>
          </a:xfrm>
          <a:prstGeom prst="rect">
            <a:avLst/>
          </a:prstGeom>
        </p:spPr>
        <p:txBody>
          <a:bodyPr wrap="square">
            <a:spAutoFit/>
          </a:bodyPr>
          <a:p>
            <a:pPr algn="ctr"/>
            <a:r>
              <a:rPr lang="zh-CN" altLang="en-US" sz="1600" b="1">
                <a:solidFill>
                  <a:schemeClr val="bg2"/>
                </a:solidFill>
                <a:sym typeface="+mn-ea"/>
              </a:rPr>
              <a:t>科研评估</a:t>
            </a:r>
            <a:endParaRPr lang="zh-CN" altLang="en-US" sz="1600" b="1" smtClean="0">
              <a:solidFill>
                <a:schemeClr val="bg2"/>
              </a:solidFill>
              <a:latin typeface="微软雅黑" panose="020B0503020204020204" charset="-122"/>
              <a:ea typeface="微软雅黑" panose="020B0503020204020204" charset="-122"/>
              <a:cs typeface="+mn-ea"/>
              <a:sym typeface="+mn-ea"/>
            </a:endParaRPr>
          </a:p>
        </p:txBody>
      </p:sp>
      <p:sp>
        <p:nvSpPr>
          <p:cNvPr id="115" name="矩形 114"/>
          <p:cNvSpPr/>
          <p:nvPr>
            <p:custDataLst>
              <p:tags r:id="rId12"/>
            </p:custDataLst>
          </p:nvPr>
        </p:nvSpPr>
        <p:spPr>
          <a:xfrm>
            <a:off x="7825435" y="1933689"/>
            <a:ext cx="1555090" cy="337185"/>
          </a:xfrm>
          <a:prstGeom prst="rect">
            <a:avLst/>
          </a:prstGeom>
        </p:spPr>
        <p:txBody>
          <a:bodyPr wrap="square">
            <a:spAutoFit/>
          </a:bodyPr>
          <a:p>
            <a:pPr algn="ctr"/>
            <a:r>
              <a:rPr lang="zh-CN" altLang="en-US" sz="1600" b="1">
                <a:solidFill>
                  <a:schemeClr val="bg1"/>
                </a:solidFill>
                <a:sym typeface="+mn-ea"/>
              </a:rPr>
              <a:t>科研监测</a:t>
            </a:r>
            <a:endParaRPr lang="zh-CN" altLang="en-US" sz="1600" b="1" smtClean="0">
              <a:solidFill>
                <a:schemeClr val="bg1"/>
              </a:solidFill>
              <a:latin typeface="微软雅黑" panose="020B0503020204020204" charset="-122"/>
              <a:ea typeface="微软雅黑" panose="020B0503020204020204" charset="-122"/>
              <a:cs typeface="+mn-ea"/>
              <a:sym typeface="+mn-ea"/>
            </a:endParaRPr>
          </a:p>
        </p:txBody>
      </p:sp>
      <p:sp>
        <p:nvSpPr>
          <p:cNvPr id="116" name="文本框 115"/>
          <p:cNvSpPr txBox="1"/>
          <p:nvPr/>
        </p:nvSpPr>
        <p:spPr>
          <a:xfrm>
            <a:off x="2854960" y="3673475"/>
            <a:ext cx="1532255" cy="681355"/>
          </a:xfrm>
          <a:prstGeom prst="rect">
            <a:avLst/>
          </a:prstGeom>
          <a:noFill/>
        </p:spPr>
        <p:txBody>
          <a:bodyPr wrap="square" rtlCol="0" anchor="t">
            <a:spAutoFit/>
          </a:bodyPr>
          <a:p>
            <a:pPr>
              <a:lnSpc>
                <a:spcPct val="160000"/>
              </a:lnSpc>
            </a:pPr>
            <a:r>
              <a:rPr lang="zh-CN" altLang="en-US" sz="1200" dirty="0">
                <a:solidFill>
                  <a:schemeClr val="bg1">
                    <a:lumMod val="95000"/>
                  </a:schemeClr>
                </a:solidFill>
                <a:latin typeface="+mn-ea"/>
                <a:sym typeface="+mn-ea"/>
              </a:rPr>
              <a:t>定位优势学科</a:t>
            </a:r>
            <a:endParaRPr lang="zh-CN" altLang="en-US" sz="1200" dirty="0">
              <a:solidFill>
                <a:schemeClr val="bg1">
                  <a:lumMod val="95000"/>
                </a:schemeClr>
              </a:solidFill>
              <a:latin typeface="+mn-ea"/>
              <a:sym typeface="+mn-ea"/>
            </a:endParaRPr>
          </a:p>
          <a:p>
            <a:pPr>
              <a:lnSpc>
                <a:spcPct val="160000"/>
              </a:lnSpc>
            </a:pPr>
            <a:r>
              <a:rPr lang="zh-CN" altLang="en-US" sz="1200" dirty="0">
                <a:solidFill>
                  <a:schemeClr val="bg1">
                    <a:lumMod val="95000"/>
                  </a:schemeClr>
                </a:solidFill>
                <a:latin typeface="+mn-ea"/>
                <a:sym typeface="+mn-ea"/>
              </a:rPr>
              <a:t>优化学科布局</a:t>
            </a:r>
            <a:endParaRPr lang="zh-CN" altLang="en-US" sz="1200" dirty="0">
              <a:solidFill>
                <a:schemeClr val="bg1">
                  <a:lumMod val="95000"/>
                </a:schemeClr>
              </a:solidFill>
              <a:latin typeface="+mn-ea"/>
              <a:sym typeface="+mn-ea"/>
            </a:endParaRPr>
          </a:p>
        </p:txBody>
      </p:sp>
      <p:sp>
        <p:nvSpPr>
          <p:cNvPr id="117" name="文本框 116"/>
          <p:cNvSpPr txBox="1"/>
          <p:nvPr/>
        </p:nvSpPr>
        <p:spPr>
          <a:xfrm>
            <a:off x="2995930" y="1165225"/>
            <a:ext cx="6096000" cy="368300"/>
          </a:xfrm>
          <a:prstGeom prst="rect">
            <a:avLst/>
          </a:prstGeom>
          <a:noFill/>
        </p:spPr>
        <p:txBody>
          <a:bodyPr wrap="square" rtlCol="0" anchor="t">
            <a:spAutoFit/>
          </a:bodyPr>
          <a:p>
            <a:pPr algn="ctr"/>
            <a:r>
              <a:rPr lang="zh-CN" altLang="en-US" b="1">
                <a:sym typeface="+mn-ea"/>
              </a:rPr>
              <a:t>科研评价必要性</a:t>
            </a:r>
            <a:endParaRPr lang="en-US" altLang="zh-CN">
              <a:sym typeface="+mn-ea"/>
            </a:endParaRPr>
          </a:p>
        </p:txBody>
      </p:sp>
      <p:sp>
        <p:nvSpPr>
          <p:cNvPr id="122" name="文本框 121"/>
          <p:cNvSpPr txBox="1"/>
          <p:nvPr>
            <p:custDataLst>
              <p:tags r:id="rId13"/>
            </p:custDataLst>
          </p:nvPr>
        </p:nvSpPr>
        <p:spPr>
          <a:xfrm>
            <a:off x="1494155" y="4909185"/>
            <a:ext cx="6096000" cy="337185"/>
          </a:xfrm>
          <a:prstGeom prst="rect">
            <a:avLst/>
          </a:prstGeom>
          <a:noFill/>
        </p:spPr>
        <p:txBody>
          <a:bodyPr wrap="square" rtlCol="0" anchor="t">
            <a:spAutoFit/>
          </a:bodyPr>
          <a:p>
            <a:r>
              <a:rPr lang="zh-CN" altLang="en-US" sz="1600" b="1">
                <a:sym typeface="+mn-ea"/>
              </a:rPr>
              <a:t>痛点问题：</a:t>
            </a:r>
            <a:endParaRPr lang="zh-CN" altLang="en-US" sz="1600" b="1">
              <a:sym typeface="+mn-ea"/>
            </a:endParaRPr>
          </a:p>
        </p:txBody>
      </p:sp>
      <p:sp>
        <p:nvSpPr>
          <p:cNvPr id="10" name="文本框 9"/>
          <p:cNvSpPr txBox="1"/>
          <p:nvPr/>
        </p:nvSpPr>
        <p:spPr>
          <a:xfrm>
            <a:off x="1643380" y="1810385"/>
            <a:ext cx="635000" cy="583565"/>
          </a:xfrm>
          <a:prstGeom prst="rect">
            <a:avLst/>
          </a:prstGeom>
          <a:noFill/>
        </p:spPr>
        <p:txBody>
          <a:bodyPr wrap="none" rtlCol="0">
            <a:spAutoFit/>
          </a:bodyPr>
          <a:p>
            <a:r>
              <a:rPr lang="en-US" altLang="zh-CN" sz="3200" b="1"/>
              <a:t>01</a:t>
            </a:r>
            <a:endParaRPr lang="en-US" altLang="zh-CN" sz="3200" b="1"/>
          </a:p>
        </p:txBody>
      </p:sp>
      <p:sp>
        <p:nvSpPr>
          <p:cNvPr id="11" name="文本框 10"/>
          <p:cNvSpPr txBox="1"/>
          <p:nvPr/>
        </p:nvSpPr>
        <p:spPr>
          <a:xfrm>
            <a:off x="1627505" y="3366135"/>
            <a:ext cx="635000" cy="583565"/>
          </a:xfrm>
          <a:prstGeom prst="rect">
            <a:avLst/>
          </a:prstGeom>
          <a:noFill/>
        </p:spPr>
        <p:txBody>
          <a:bodyPr wrap="none" rtlCol="0">
            <a:spAutoFit/>
          </a:bodyPr>
          <a:p>
            <a:r>
              <a:rPr lang="en-US" altLang="zh-CN" sz="3200" b="1"/>
              <a:t>03</a:t>
            </a:r>
            <a:endParaRPr lang="en-US" altLang="zh-CN" sz="3200" b="1"/>
          </a:p>
        </p:txBody>
      </p:sp>
      <p:sp>
        <p:nvSpPr>
          <p:cNvPr id="13" name="文本框 12"/>
          <p:cNvSpPr txBox="1"/>
          <p:nvPr/>
        </p:nvSpPr>
        <p:spPr>
          <a:xfrm>
            <a:off x="9590405" y="1810385"/>
            <a:ext cx="635000" cy="583565"/>
          </a:xfrm>
          <a:prstGeom prst="rect">
            <a:avLst/>
          </a:prstGeom>
          <a:noFill/>
        </p:spPr>
        <p:txBody>
          <a:bodyPr wrap="none" rtlCol="0">
            <a:spAutoFit/>
          </a:bodyPr>
          <a:p>
            <a:r>
              <a:rPr lang="en-US" altLang="zh-CN" sz="3200" b="1"/>
              <a:t>02</a:t>
            </a:r>
            <a:endParaRPr lang="en-US" altLang="zh-CN" sz="3200" b="1"/>
          </a:p>
        </p:txBody>
      </p:sp>
      <p:sp>
        <p:nvSpPr>
          <p:cNvPr id="14" name="文本框 13"/>
          <p:cNvSpPr txBox="1"/>
          <p:nvPr/>
        </p:nvSpPr>
        <p:spPr>
          <a:xfrm>
            <a:off x="9590405" y="3366135"/>
            <a:ext cx="635000" cy="583565"/>
          </a:xfrm>
          <a:prstGeom prst="rect">
            <a:avLst/>
          </a:prstGeom>
          <a:noFill/>
        </p:spPr>
        <p:txBody>
          <a:bodyPr wrap="none" rtlCol="0">
            <a:spAutoFit/>
          </a:bodyPr>
          <a:p>
            <a:r>
              <a:rPr lang="en-US" altLang="zh-CN" sz="3200" b="1"/>
              <a:t>04</a:t>
            </a:r>
            <a:endParaRPr lang="en-US" altLang="zh-CN" sz="3200" b="1"/>
          </a:p>
        </p:txBody>
      </p:sp>
    </p:spTree>
    <p:custDataLst>
      <p:tags r:id="rId14"/>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文本框 10"/>
          <p:cNvSpPr txBox="1"/>
          <p:nvPr/>
        </p:nvSpPr>
        <p:spPr>
          <a:xfrm>
            <a:off x="523875" y="177165"/>
            <a:ext cx="10868025" cy="829945"/>
          </a:xfrm>
          <a:prstGeom prst="rect">
            <a:avLst/>
          </a:prstGeom>
          <a:noFill/>
          <a:ln>
            <a:noFill/>
          </a:ln>
        </p:spPr>
        <p:txBody>
          <a:bodyPr wrap="square" rtlCol="0">
            <a:spAutoFit/>
          </a:bodyPr>
          <a:p>
            <a:r>
              <a:rPr lang="en-US" altLang="zh-CN" sz="4800" b="1">
                <a:ln w="12700">
                  <a:solidFill>
                    <a:schemeClr val="bg2">
                      <a:lumMod val="65000"/>
                      <a:alpha val="41000"/>
                    </a:schemeClr>
                  </a:solidFill>
                  <a:prstDash val="solid"/>
                </a:ln>
                <a:solidFill>
                  <a:schemeClr val="bg1">
                    <a:alpha val="35000"/>
                  </a:schemeClr>
                </a:solidFill>
                <a:effectLst/>
                <a:latin typeface="Arial" panose="020B0604020202020204" pitchFamily="34" charset="0"/>
                <a:ea typeface="阿里巴巴普惠体 M" panose="00020600040101010101" charset="-122"/>
                <a:cs typeface="Arial" panose="020B0604020202020204" pitchFamily="34" charset="0"/>
              </a:rPr>
              <a:t>PRODUCT INTRODUCTION</a:t>
            </a:r>
            <a:endParaRPr lang="en-US" altLang="zh-CN" sz="4800" b="1">
              <a:ln w="12700">
                <a:solidFill>
                  <a:schemeClr val="bg2">
                    <a:lumMod val="65000"/>
                    <a:alpha val="41000"/>
                  </a:schemeClr>
                </a:solidFill>
                <a:prstDash val="solid"/>
              </a:ln>
              <a:solidFill>
                <a:schemeClr val="bg1">
                  <a:alpha val="35000"/>
                </a:schemeClr>
              </a:solidFill>
              <a:effectLst/>
              <a:latin typeface="Arial" panose="020B0604020202020204" pitchFamily="34" charset="0"/>
              <a:ea typeface="阿里巴巴普惠体 M" panose="00020600040101010101" charset="-122"/>
              <a:cs typeface="Arial" panose="020B0604020202020204" pitchFamily="34" charset="0"/>
            </a:endParaRPr>
          </a:p>
        </p:txBody>
      </p:sp>
      <p:sp>
        <p:nvSpPr>
          <p:cNvPr id="13" name="文本框 12"/>
          <p:cNvSpPr txBox="1"/>
          <p:nvPr/>
        </p:nvSpPr>
        <p:spPr>
          <a:xfrm>
            <a:off x="1152525" y="332105"/>
            <a:ext cx="1616710" cy="521970"/>
          </a:xfrm>
          <a:prstGeom prst="rect">
            <a:avLst/>
          </a:prstGeom>
          <a:noFill/>
        </p:spPr>
        <p:txBody>
          <a:bodyPr wrap="square" rtlCol="0">
            <a:spAutoFit/>
          </a:bodyPr>
          <a:p>
            <a:r>
              <a:rPr lang="zh-CN" altLang="en-US" sz="2800" b="1">
                <a:sym typeface="+mn-ea"/>
              </a:rPr>
              <a:t>产品简介</a:t>
            </a:r>
            <a:endParaRPr lang="zh-CN" altLang="en-US" sz="2800" b="1"/>
          </a:p>
        </p:txBody>
      </p:sp>
      <p:sp>
        <p:nvSpPr>
          <p:cNvPr id="100" name="文本框 99"/>
          <p:cNvSpPr txBox="1"/>
          <p:nvPr/>
        </p:nvSpPr>
        <p:spPr>
          <a:xfrm>
            <a:off x="800100" y="1170940"/>
            <a:ext cx="10711180" cy="1291590"/>
          </a:xfrm>
          <a:prstGeom prst="rect">
            <a:avLst/>
          </a:prstGeom>
          <a:noFill/>
          <a:ln w="9525">
            <a:noFill/>
          </a:ln>
        </p:spPr>
        <p:txBody>
          <a:bodyPr wrap="square">
            <a:spAutoFit/>
          </a:bodyPr>
          <a:p>
            <a:pPr indent="0">
              <a:lnSpc>
                <a:spcPct val="150000"/>
              </a:lnSpc>
            </a:pPr>
            <a:r>
              <a:rPr lang="en-US" altLang="zh-CN" sz="1400" b="1">
                <a:latin typeface="+mn-ea"/>
                <a:cs typeface="+mn-ea"/>
              </a:rPr>
              <a:t>     </a:t>
            </a:r>
            <a:r>
              <a:rPr lang="en-US" altLang="zh-CN" sz="1200" b="1">
                <a:latin typeface="+mn-ea"/>
                <a:cs typeface="+mn-ea"/>
              </a:rPr>
              <a:t> </a:t>
            </a:r>
            <a:r>
              <a:rPr lang="zh-CN" sz="1600" b="1">
                <a:solidFill>
                  <a:srgbClr val="CA0000"/>
                </a:solidFill>
                <a:latin typeface="+mn-ea"/>
                <a:cs typeface="+mn-ea"/>
              </a:rPr>
              <a:t>中国高校科研成果评价分析数据库</a:t>
            </a:r>
            <a:r>
              <a:rPr lang="zh-CN" sz="1200">
                <a:latin typeface="+mn-ea"/>
                <a:cs typeface="+mn-ea"/>
              </a:rPr>
              <a:t>是评定高校科研成果的</a:t>
            </a:r>
            <a:r>
              <a:rPr lang="zh-CN" sz="1200" b="1">
                <a:solidFill>
                  <a:srgbClr val="CA0000"/>
                </a:solidFill>
                <a:latin typeface="+mn-ea"/>
                <a:cs typeface="+mn-ea"/>
              </a:rPr>
              <a:t>定量</a:t>
            </a:r>
            <a:r>
              <a:rPr lang="zh-CN" sz="1200">
                <a:solidFill>
                  <a:schemeClr val="tx1"/>
                </a:solidFill>
                <a:latin typeface="+mn-ea"/>
                <a:cs typeface="+mn-ea"/>
              </a:rPr>
              <a:t>分析工具</a:t>
            </a:r>
            <a:r>
              <a:rPr lang="zh-CN" sz="1200">
                <a:latin typeface="+mn-ea"/>
                <a:cs typeface="+mn-ea"/>
              </a:rPr>
              <a:t>。平台基于</a:t>
            </a:r>
            <a:r>
              <a:rPr lang="en-US" sz="1200">
                <a:latin typeface="+mn-ea"/>
                <a:cs typeface="+mn-ea"/>
              </a:rPr>
              <a:t>CNKI</a:t>
            </a:r>
            <a:r>
              <a:rPr lang="zh-CN" sz="1200">
                <a:latin typeface="+mn-ea"/>
                <a:cs typeface="+mn-ea"/>
              </a:rPr>
              <a:t>世界知识大数据</a:t>
            </a:r>
            <a:r>
              <a:rPr lang="zh-CN" altLang="en-US" sz="1200" dirty="0">
                <a:solidFill>
                  <a:schemeClr val="tx2"/>
                </a:solidFill>
                <a:latin typeface="+mn-ea"/>
                <a:cs typeface="+mn-ea"/>
                <a:sym typeface="+mn-ea"/>
              </a:rPr>
              <a:t>*</a:t>
            </a:r>
            <a:r>
              <a:rPr lang="zh-CN" sz="1200">
                <a:latin typeface="+mn-ea"/>
                <a:cs typeface="+mn-ea"/>
              </a:rPr>
              <a:t>，可实现近十年来任意高校及其地区间的综合科研实力对比分析和学科科研实力对比分析。</a:t>
            </a:r>
            <a:endParaRPr lang="zh-CN" sz="1200">
              <a:latin typeface="+mn-ea"/>
              <a:cs typeface="+mn-ea"/>
            </a:endParaRPr>
          </a:p>
          <a:p>
            <a:pPr indent="0">
              <a:lnSpc>
                <a:spcPct val="150000"/>
              </a:lnSpc>
            </a:pPr>
            <a:r>
              <a:rPr lang="zh-CN" sz="1200">
                <a:latin typeface="+mn-ea"/>
                <a:cs typeface="+mn-ea"/>
              </a:rPr>
              <a:t> </a:t>
            </a:r>
            <a:r>
              <a:rPr lang="en-US" altLang="zh-CN" sz="1200">
                <a:latin typeface="+mn-ea"/>
                <a:cs typeface="+mn-ea"/>
              </a:rPr>
              <a:t>      </a:t>
            </a:r>
            <a:r>
              <a:rPr lang="zh-CN" sz="1200">
                <a:latin typeface="+mn-ea"/>
                <a:cs typeface="+mn-ea"/>
                <a:sym typeface="+mn-ea"/>
              </a:rPr>
              <a:t>为地区高等教育行业、高校学科规划与发展分析提供客观、翔实的数据支撑；帮助高校制定发展战略、调整学科布局，建设一流大学和一流学科提供决策参考。</a:t>
            </a:r>
            <a:endParaRPr lang="zh-CN" altLang="en-US" sz="1200">
              <a:latin typeface="+mn-ea"/>
              <a:cs typeface="+mn-ea"/>
              <a:sym typeface="+mn-ea"/>
            </a:endParaRPr>
          </a:p>
        </p:txBody>
      </p:sp>
      <p:sp>
        <p:nvSpPr>
          <p:cNvPr id="5" name="文本框 4"/>
          <p:cNvSpPr txBox="1"/>
          <p:nvPr/>
        </p:nvSpPr>
        <p:spPr>
          <a:xfrm>
            <a:off x="2525395" y="5957570"/>
            <a:ext cx="7141210" cy="291465"/>
          </a:xfrm>
          <a:prstGeom prst="rect">
            <a:avLst/>
          </a:prstGeom>
          <a:noFill/>
        </p:spPr>
        <p:txBody>
          <a:bodyPr wrap="square" rtlCol="0" anchor="t">
            <a:spAutoFit/>
          </a:bodyPr>
          <a:p>
            <a:pPr>
              <a:lnSpc>
                <a:spcPct val="130000"/>
              </a:lnSpc>
              <a:spcBef>
                <a:spcPts val="0"/>
              </a:spcBef>
              <a:spcAft>
                <a:spcPts val="0"/>
              </a:spcAft>
            </a:pPr>
            <a:r>
              <a:rPr lang="zh-CN" altLang="en-US" sz="1000" dirty="0">
                <a:solidFill>
                  <a:schemeClr val="bg2">
                    <a:lumMod val="65000"/>
                  </a:schemeClr>
                </a:solidFill>
                <a:latin typeface="+mn-ea"/>
                <a:cs typeface="+mn-ea"/>
                <a:sym typeface="+mn-ea"/>
              </a:rPr>
              <a:t>*注：</a:t>
            </a:r>
            <a:r>
              <a:rPr lang="en-US" altLang="zh-CN" sz="1000" dirty="0">
                <a:solidFill>
                  <a:schemeClr val="bg2">
                    <a:lumMod val="65000"/>
                  </a:schemeClr>
                </a:solidFill>
                <a:latin typeface="+mn-ea"/>
                <a:cs typeface="+mn-ea"/>
                <a:sym typeface="+mn-ea"/>
              </a:rPr>
              <a:t>CNKI</a:t>
            </a:r>
            <a:r>
              <a:rPr lang="zh-CN" altLang="en-US" sz="1000" dirty="0">
                <a:solidFill>
                  <a:schemeClr val="bg2">
                    <a:lumMod val="65000"/>
                  </a:schemeClr>
                </a:solidFill>
                <a:latin typeface="+mn-ea"/>
                <a:cs typeface="+mn-ea"/>
                <a:sym typeface="+mn-ea"/>
              </a:rPr>
              <a:t>作为国内最大的学术数据收录网站，由于数据库的广泛性和基本原理的适用性，统计、评价更具</a:t>
            </a:r>
            <a:r>
              <a:rPr lang="zh-CN" altLang="en-US" sz="1000" dirty="0">
                <a:solidFill>
                  <a:schemeClr val="tx1">
                    <a:lumMod val="75000"/>
                    <a:lumOff val="25000"/>
                  </a:schemeClr>
                </a:solidFill>
                <a:latin typeface="+mn-ea"/>
                <a:cs typeface="+mn-ea"/>
                <a:sym typeface="+mn-ea"/>
              </a:rPr>
              <a:t>权威性</a:t>
            </a:r>
            <a:r>
              <a:rPr lang="zh-CN" altLang="en-US" sz="1000" dirty="0">
                <a:solidFill>
                  <a:schemeClr val="bg2">
                    <a:lumMod val="65000"/>
                  </a:schemeClr>
                </a:solidFill>
                <a:latin typeface="+mn-ea"/>
                <a:cs typeface="+mn-ea"/>
                <a:sym typeface="+mn-ea"/>
              </a:rPr>
              <a:t>和</a:t>
            </a:r>
            <a:r>
              <a:rPr lang="zh-CN" altLang="en-US" sz="1000" dirty="0">
                <a:solidFill>
                  <a:schemeClr val="tx1">
                    <a:lumMod val="85000"/>
                    <a:lumOff val="15000"/>
                  </a:schemeClr>
                </a:solidFill>
                <a:latin typeface="+mn-ea"/>
                <a:cs typeface="+mn-ea"/>
                <a:sym typeface="+mn-ea"/>
              </a:rPr>
              <a:t>准确性</a:t>
            </a:r>
            <a:r>
              <a:rPr lang="zh-CN" altLang="en-US" sz="1000" dirty="0">
                <a:solidFill>
                  <a:schemeClr val="bg2">
                    <a:lumMod val="65000"/>
                  </a:schemeClr>
                </a:solidFill>
                <a:latin typeface="+mn-ea"/>
                <a:cs typeface="+mn-ea"/>
                <a:sym typeface="+mn-ea"/>
              </a:rPr>
              <a:t>。</a:t>
            </a:r>
            <a:endParaRPr lang="zh-CN" altLang="en-US" sz="1000" dirty="0">
              <a:solidFill>
                <a:schemeClr val="bg2">
                  <a:lumMod val="65000"/>
                </a:schemeClr>
              </a:solidFill>
              <a:latin typeface="+mn-ea"/>
              <a:cs typeface="+mn-ea"/>
              <a:sym typeface="+mn-ea"/>
            </a:endParaRPr>
          </a:p>
        </p:txBody>
      </p:sp>
      <p:sp>
        <p:nvSpPr>
          <p:cNvPr id="7" name="文本框 6"/>
          <p:cNvSpPr txBox="1"/>
          <p:nvPr/>
        </p:nvSpPr>
        <p:spPr>
          <a:xfrm>
            <a:off x="1414145" y="2714625"/>
            <a:ext cx="7860665" cy="491490"/>
          </a:xfrm>
          <a:prstGeom prst="rect">
            <a:avLst/>
          </a:prstGeom>
          <a:noFill/>
        </p:spPr>
        <p:txBody>
          <a:bodyPr wrap="square" rtlCol="0">
            <a:spAutoFit/>
          </a:bodyPr>
          <a:p>
            <a:r>
              <a:rPr lang="zh-CN" altLang="en-US" sz="1400" b="1">
                <a:solidFill>
                  <a:srgbClr val="CA0000"/>
                </a:solidFill>
                <a:latin typeface="+mn-ea"/>
                <a:cs typeface="+mn-ea"/>
                <a:sym typeface="+mn-ea"/>
              </a:rPr>
              <a:t>高校</a:t>
            </a:r>
            <a:r>
              <a:rPr lang="zh-CN" altLang="en-US" sz="1400" b="1">
                <a:solidFill>
                  <a:srgbClr val="003AFE"/>
                </a:solidFill>
                <a:latin typeface="+mn-ea"/>
                <a:cs typeface="+mn-ea"/>
                <a:sym typeface="+mn-ea"/>
              </a:rPr>
              <a:t> </a:t>
            </a:r>
            <a:r>
              <a:rPr lang="en-US" altLang="zh-CN" sz="1400">
                <a:solidFill>
                  <a:srgbClr val="303542"/>
                </a:solidFill>
                <a:latin typeface="+mn-ea"/>
                <a:cs typeface="+mn-ea"/>
                <a:sym typeface="+mn-ea"/>
              </a:rPr>
              <a:t>— </a:t>
            </a:r>
            <a:r>
              <a:rPr lang="zh-CN" altLang="en-US" sz="1200">
                <a:solidFill>
                  <a:schemeClr val="tx1"/>
                </a:solidFill>
                <a:latin typeface="+mn-ea"/>
                <a:cs typeface="+mn-ea"/>
                <a:sym typeface="+mn-ea"/>
              </a:rPr>
              <a:t>涵盖全国</a:t>
            </a:r>
            <a:r>
              <a:rPr lang="en-US" sz="1200">
                <a:solidFill>
                  <a:srgbClr val="CA0000"/>
                </a:solidFill>
                <a:latin typeface="+mn-ea"/>
                <a:cs typeface="+mn-ea"/>
                <a:sym typeface="+mn-ea"/>
              </a:rPr>
              <a:t>1316</a:t>
            </a:r>
            <a:r>
              <a:rPr lang="zh-CN" altLang="en-US" sz="1200">
                <a:solidFill>
                  <a:srgbClr val="CA0000"/>
                </a:solidFill>
                <a:latin typeface="+mn-ea"/>
                <a:cs typeface="+mn-ea"/>
                <a:sym typeface="+mn-ea"/>
              </a:rPr>
              <a:t>所</a:t>
            </a:r>
            <a:r>
              <a:rPr lang="zh-CN" altLang="en-US" sz="1200">
                <a:solidFill>
                  <a:schemeClr val="tx1"/>
                </a:solidFill>
                <a:latin typeface="+mn-ea"/>
                <a:cs typeface="+mn-ea"/>
                <a:sym typeface="+mn-ea"/>
              </a:rPr>
              <a:t>名称规范化的本科院校（</a:t>
            </a:r>
            <a:r>
              <a:rPr lang="zh-CN" altLang="en-US" sz="1200">
                <a:latin typeface="+mn-ea"/>
                <a:cs typeface="+mn-ea"/>
                <a:sym typeface="+mn-ea"/>
              </a:rPr>
              <a:t>按照教育部</a:t>
            </a:r>
            <a:r>
              <a:rPr lang="zh-CN" altLang="en-US" sz="1200">
                <a:solidFill>
                  <a:srgbClr val="CA0000"/>
                </a:solidFill>
                <a:latin typeface="+mn-ea"/>
                <a:cs typeface="+mn-ea"/>
                <a:sym typeface="+mn-ea"/>
              </a:rPr>
              <a:t>一级</a:t>
            </a:r>
            <a:r>
              <a:rPr lang="en-US" altLang="zh-CN" sz="1200">
                <a:solidFill>
                  <a:srgbClr val="CA0000"/>
                </a:solidFill>
                <a:latin typeface="+mn-ea"/>
                <a:cs typeface="+mn-ea"/>
                <a:sym typeface="+mn-ea"/>
              </a:rPr>
              <a:t>/</a:t>
            </a:r>
            <a:r>
              <a:rPr lang="zh-CN" altLang="en-US" sz="1200">
                <a:solidFill>
                  <a:srgbClr val="CA0000"/>
                </a:solidFill>
                <a:latin typeface="+mn-ea"/>
                <a:cs typeface="+mn-ea"/>
                <a:sym typeface="+mn-ea"/>
              </a:rPr>
              <a:t>二级学科</a:t>
            </a:r>
            <a:r>
              <a:rPr lang="zh-CN" altLang="en-US" sz="1200">
                <a:latin typeface="+mn-ea"/>
                <a:cs typeface="+mn-ea"/>
                <a:sym typeface="+mn-ea"/>
              </a:rPr>
              <a:t>进行数据划分）</a:t>
            </a:r>
            <a:endParaRPr lang="zh-CN" altLang="en-US" sz="1200">
              <a:solidFill>
                <a:schemeClr val="tx1"/>
              </a:solidFill>
              <a:latin typeface="+mn-ea"/>
              <a:cs typeface="+mn-ea"/>
              <a:sym typeface="+mn-ea"/>
            </a:endParaRPr>
          </a:p>
          <a:p>
            <a:endParaRPr lang="zh-CN" altLang="en-US" sz="1200">
              <a:solidFill>
                <a:schemeClr val="tx1"/>
              </a:solidFill>
              <a:latin typeface="+mn-ea"/>
              <a:cs typeface="+mn-ea"/>
              <a:sym typeface="+mn-ea"/>
            </a:endParaRPr>
          </a:p>
        </p:txBody>
      </p:sp>
      <p:pic>
        <p:nvPicPr>
          <p:cNvPr id="17" name="图片 16" descr="32303038313138353b32303039303633393bceefc0ed"/>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38530" y="4271010"/>
            <a:ext cx="360000" cy="360000"/>
          </a:xfrm>
          <a:prstGeom prst="rect">
            <a:avLst/>
          </a:prstGeom>
        </p:spPr>
      </p:pic>
      <p:pic>
        <p:nvPicPr>
          <p:cNvPr id="18" name="图片 17" descr="32303038313138353b32303039303632333bcbc2c3ed"/>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8690" y="2714625"/>
            <a:ext cx="360000" cy="360000"/>
          </a:xfrm>
          <a:prstGeom prst="rect">
            <a:avLst/>
          </a:prstGeom>
        </p:spPr>
      </p:pic>
      <p:sp>
        <p:nvSpPr>
          <p:cNvPr id="4" name="页脚占位符 3"/>
          <p:cNvSpPr>
            <a:spLocks noGrp="1"/>
          </p:cNvSpPr>
          <p:nvPr>
            <p:ph type="ftr" sz="quarter" idx="11"/>
          </p:nvPr>
        </p:nvSpPr>
        <p:spPr/>
        <p:txBody>
          <a:bodyPr/>
          <a:p>
            <a:r>
              <a:rPr lang="en-US" altLang="zh-CN" dirty="0"/>
              <a:t>3</a:t>
            </a:r>
            <a:endParaRPr lang="en-US" altLang="zh-CN" dirty="0"/>
          </a:p>
        </p:txBody>
      </p:sp>
      <p:sp>
        <p:nvSpPr>
          <p:cNvPr id="6" name="文本框 5"/>
          <p:cNvSpPr txBox="1"/>
          <p:nvPr/>
        </p:nvSpPr>
        <p:spPr>
          <a:xfrm>
            <a:off x="1385570" y="4155440"/>
            <a:ext cx="9705975" cy="1638300"/>
          </a:xfrm>
          <a:prstGeom prst="rect">
            <a:avLst/>
          </a:prstGeom>
          <a:noFill/>
        </p:spPr>
        <p:txBody>
          <a:bodyPr wrap="square" rtlCol="0" anchor="t">
            <a:noAutofit/>
          </a:bodyPr>
          <a:p>
            <a:pPr>
              <a:lnSpc>
                <a:spcPct val="130000"/>
              </a:lnSpc>
            </a:pPr>
            <a:r>
              <a:rPr lang="zh-CN" altLang="en-US" sz="1400" b="1">
                <a:solidFill>
                  <a:srgbClr val="CA0000"/>
                </a:solidFill>
                <a:latin typeface="+mn-ea"/>
                <a:cs typeface="+mn-ea"/>
                <a:sym typeface="+mn-ea"/>
              </a:rPr>
              <a:t>评价分析：</a:t>
            </a:r>
            <a:endParaRPr lang="zh-CN" altLang="en-US" sz="1400" b="1">
              <a:solidFill>
                <a:srgbClr val="6E6CF3"/>
              </a:solidFill>
              <a:latin typeface="+mn-ea"/>
              <a:cs typeface="+mn-ea"/>
              <a:sym typeface="+mn-ea"/>
            </a:endParaRPr>
          </a:p>
          <a:p>
            <a:pPr>
              <a:lnSpc>
                <a:spcPct val="30000"/>
              </a:lnSpc>
            </a:pPr>
            <a:endParaRPr lang="zh-CN" altLang="en-US" sz="1400" b="1">
              <a:solidFill>
                <a:srgbClr val="6E6CF3"/>
              </a:solidFill>
              <a:latin typeface="+mn-ea"/>
              <a:cs typeface="+mn-ea"/>
              <a:sym typeface="+mn-ea"/>
            </a:endParaRPr>
          </a:p>
          <a:p>
            <a:pPr>
              <a:lnSpc>
                <a:spcPct val="130000"/>
              </a:lnSpc>
            </a:pPr>
            <a:r>
              <a:rPr lang="en-US" altLang="zh-CN" sz="1200">
                <a:solidFill>
                  <a:schemeClr val="tx1"/>
                </a:solidFill>
                <a:latin typeface="+mn-ea"/>
                <a:cs typeface="+mn-ea"/>
                <a:sym typeface="+mn-ea"/>
              </a:rPr>
              <a:t>1. </a:t>
            </a:r>
            <a:r>
              <a:rPr lang="zh-CN" altLang="en-US" sz="1200">
                <a:solidFill>
                  <a:schemeClr val="tx1"/>
                </a:solidFill>
                <a:latin typeface="+mn-ea"/>
                <a:cs typeface="+mn-ea"/>
                <a:sym typeface="+mn-ea"/>
              </a:rPr>
              <a:t>评价对象</a:t>
            </a:r>
            <a:r>
              <a:rPr lang="en-US" altLang="zh-CN" sz="1200">
                <a:solidFill>
                  <a:schemeClr val="tx1"/>
                </a:solidFill>
                <a:latin typeface="+mn-ea"/>
                <a:cs typeface="+mn-ea"/>
                <a:sym typeface="+mn-ea"/>
              </a:rPr>
              <a:t>—— </a:t>
            </a:r>
            <a:r>
              <a:rPr lang="zh-CN" altLang="en-US" sz="1200">
                <a:solidFill>
                  <a:schemeClr val="tx1"/>
                </a:solidFill>
                <a:latin typeface="+mn-ea"/>
                <a:cs typeface="+mn-ea"/>
                <a:sym typeface="+mn-ea"/>
              </a:rPr>
              <a:t>高校</a:t>
            </a:r>
            <a:r>
              <a:rPr lang="en-US" altLang="zh-CN" sz="1200">
                <a:solidFill>
                  <a:schemeClr val="tx1"/>
                </a:solidFill>
                <a:latin typeface="+mn-ea"/>
                <a:cs typeface="+mn-ea"/>
                <a:sym typeface="+mn-ea"/>
              </a:rPr>
              <a:t>/</a:t>
            </a:r>
            <a:r>
              <a:rPr lang="zh-CN" altLang="en-US" sz="1200">
                <a:solidFill>
                  <a:schemeClr val="tx1"/>
                </a:solidFill>
                <a:latin typeface="+mn-ea"/>
                <a:cs typeface="+mn-ea"/>
                <a:sym typeface="+mn-ea"/>
              </a:rPr>
              <a:t>高校学科</a:t>
            </a:r>
            <a:r>
              <a:rPr lang="zh-CN" altLang="en-US" sz="1200">
                <a:latin typeface="+mn-ea"/>
                <a:cs typeface="+mn-ea"/>
                <a:sym typeface="+mn-ea"/>
              </a:rPr>
              <a:t>、</a:t>
            </a:r>
            <a:r>
              <a:rPr lang="zh-CN" altLang="en-US" sz="1200">
                <a:solidFill>
                  <a:schemeClr val="tx1"/>
                </a:solidFill>
                <a:latin typeface="+mn-ea"/>
                <a:cs typeface="+mn-ea"/>
                <a:sym typeface="+mn-ea"/>
              </a:rPr>
              <a:t>地区</a:t>
            </a:r>
            <a:r>
              <a:rPr lang="en-US" altLang="zh-CN" sz="1200">
                <a:solidFill>
                  <a:schemeClr val="tx1"/>
                </a:solidFill>
                <a:latin typeface="+mn-ea"/>
                <a:cs typeface="+mn-ea"/>
                <a:sym typeface="+mn-ea"/>
              </a:rPr>
              <a:t>/</a:t>
            </a:r>
            <a:r>
              <a:rPr lang="zh-CN" altLang="en-US" sz="1200">
                <a:solidFill>
                  <a:schemeClr val="tx1"/>
                </a:solidFill>
                <a:latin typeface="+mn-ea"/>
                <a:cs typeface="+mn-ea"/>
                <a:sym typeface="+mn-ea"/>
              </a:rPr>
              <a:t>地区学科</a:t>
            </a:r>
            <a:endParaRPr lang="zh-CN" altLang="en-US" sz="1200">
              <a:solidFill>
                <a:schemeClr val="tx1"/>
              </a:solidFill>
              <a:latin typeface="+mn-ea"/>
              <a:cs typeface="+mn-ea"/>
              <a:sym typeface="+mn-ea"/>
            </a:endParaRPr>
          </a:p>
          <a:p>
            <a:pPr>
              <a:lnSpc>
                <a:spcPct val="130000"/>
              </a:lnSpc>
            </a:pPr>
            <a:r>
              <a:rPr lang="en-US" altLang="zh-CN" sz="1200">
                <a:solidFill>
                  <a:schemeClr val="tx1"/>
                </a:solidFill>
                <a:latin typeface="+mn-ea"/>
                <a:cs typeface="+mn-ea"/>
                <a:sym typeface="+mn-ea"/>
              </a:rPr>
              <a:t>2. </a:t>
            </a:r>
            <a:r>
              <a:rPr lang="zh-CN" altLang="en-US" sz="1200">
                <a:solidFill>
                  <a:schemeClr val="tx1"/>
                </a:solidFill>
                <a:latin typeface="+mn-ea"/>
                <a:cs typeface="+mn-ea"/>
                <a:sym typeface="+mn-ea"/>
              </a:rPr>
              <a:t>分析指标</a:t>
            </a:r>
            <a:r>
              <a:rPr lang="en-US" altLang="zh-CN" sz="1200">
                <a:solidFill>
                  <a:schemeClr val="tx1"/>
                </a:solidFill>
                <a:latin typeface="+mn-ea"/>
                <a:cs typeface="+mn-ea"/>
                <a:sym typeface="+mn-ea"/>
              </a:rPr>
              <a:t>—— </a:t>
            </a:r>
            <a:r>
              <a:rPr lang="zh-CN" sz="1200">
                <a:latin typeface="+mn-ea"/>
                <a:cs typeface="+mn-ea"/>
                <a:sym typeface="+mn-ea"/>
              </a:rPr>
              <a:t>学术生产力指标：机构成果数量、核心刊发文量、核心论文占比等</a:t>
            </a:r>
            <a:endParaRPr lang="en-US" sz="1200">
              <a:latin typeface="+mn-ea"/>
              <a:cs typeface="+mn-ea"/>
            </a:endParaRPr>
          </a:p>
          <a:p>
            <a:pPr>
              <a:lnSpc>
                <a:spcPct val="150000"/>
              </a:lnSpc>
            </a:pPr>
            <a:r>
              <a:rPr lang="en-US" altLang="zh-CN" sz="1200">
                <a:latin typeface="+mn-ea"/>
                <a:cs typeface="+mn-ea"/>
                <a:sym typeface="+mn-ea"/>
              </a:rPr>
              <a:t>                          </a:t>
            </a:r>
            <a:r>
              <a:rPr lang="zh-CN" sz="1200">
                <a:latin typeface="+mn-ea"/>
                <a:cs typeface="+mn-ea"/>
                <a:sym typeface="+mn-ea"/>
              </a:rPr>
              <a:t>学术发展力指标：高被引论文量、顶刊发文量、热点论文量、热门学者、热门机构等</a:t>
            </a:r>
            <a:endParaRPr lang="en-US" sz="1200">
              <a:latin typeface="+mn-ea"/>
              <a:cs typeface="+mn-ea"/>
            </a:endParaRPr>
          </a:p>
          <a:p>
            <a:pPr>
              <a:lnSpc>
                <a:spcPct val="150000"/>
              </a:lnSpc>
            </a:pPr>
            <a:r>
              <a:rPr lang="en-US" altLang="zh-CN" sz="1200">
                <a:latin typeface="+mn-ea"/>
                <a:cs typeface="+mn-ea"/>
                <a:sym typeface="+mn-ea"/>
              </a:rPr>
              <a:t>                          </a:t>
            </a:r>
            <a:r>
              <a:rPr lang="zh-CN" sz="1200">
                <a:latin typeface="+mn-ea"/>
                <a:cs typeface="+mn-ea"/>
                <a:sym typeface="+mn-ea"/>
              </a:rPr>
              <a:t>学术影响力指标：被引频次、下载频次、h指数等</a:t>
            </a:r>
            <a:endParaRPr lang="zh-CN" altLang="en-US" sz="1400" b="1"/>
          </a:p>
          <a:p>
            <a:pPr>
              <a:lnSpc>
                <a:spcPct val="130000"/>
              </a:lnSpc>
            </a:pPr>
            <a:endParaRPr lang="zh-CN" altLang="en-US" sz="1400" b="1">
              <a:solidFill>
                <a:schemeClr val="tx1"/>
              </a:solidFill>
              <a:latin typeface="Times New Roman" panose="02020603050405020304" charset="0"/>
              <a:ea typeface="宋体" panose="02010600030101010101" pitchFamily="2" charset="-122"/>
              <a:sym typeface="+mn-ea"/>
            </a:endParaRPr>
          </a:p>
        </p:txBody>
      </p:sp>
      <p:sp>
        <p:nvSpPr>
          <p:cNvPr id="9" name="文本框 8"/>
          <p:cNvSpPr txBox="1"/>
          <p:nvPr/>
        </p:nvSpPr>
        <p:spPr>
          <a:xfrm>
            <a:off x="1385570" y="3455670"/>
            <a:ext cx="10194290" cy="370840"/>
          </a:xfrm>
          <a:prstGeom prst="rect">
            <a:avLst/>
          </a:prstGeom>
          <a:noFill/>
        </p:spPr>
        <p:txBody>
          <a:bodyPr wrap="square" rtlCol="0" anchor="t">
            <a:spAutoFit/>
          </a:bodyPr>
          <a:p>
            <a:pPr>
              <a:lnSpc>
                <a:spcPct val="130000"/>
              </a:lnSpc>
            </a:pPr>
            <a:r>
              <a:rPr lang="zh-CN" altLang="en-US" sz="1400" b="1">
                <a:solidFill>
                  <a:srgbClr val="CA0000"/>
                </a:solidFill>
                <a:latin typeface="+mn-ea"/>
                <a:cs typeface="+mn-ea"/>
                <a:sym typeface="+mn-ea"/>
              </a:rPr>
              <a:t>科研成果</a:t>
            </a:r>
            <a:r>
              <a:rPr lang="zh-CN" altLang="en-US" sz="1400">
                <a:solidFill>
                  <a:srgbClr val="6E6CF3"/>
                </a:solidFill>
                <a:latin typeface="+mn-ea"/>
                <a:cs typeface="+mn-ea"/>
                <a:sym typeface="+mn-ea"/>
              </a:rPr>
              <a:t> </a:t>
            </a:r>
            <a:r>
              <a:rPr lang="en-US" altLang="zh-CN" sz="1400">
                <a:solidFill>
                  <a:schemeClr val="tx1"/>
                </a:solidFill>
                <a:latin typeface="+mn-ea"/>
                <a:cs typeface="+mn-ea"/>
                <a:sym typeface="+mn-ea"/>
              </a:rPr>
              <a:t>— </a:t>
            </a:r>
            <a:r>
              <a:rPr lang="zh-CN" altLang="en-US" sz="1200">
                <a:solidFill>
                  <a:schemeClr val="tx1"/>
                </a:solidFill>
                <a:latin typeface="+mn-ea"/>
                <a:cs typeface="+mn-ea"/>
                <a:sym typeface="+mn-ea"/>
              </a:rPr>
              <a:t>囊括近</a:t>
            </a:r>
            <a:r>
              <a:rPr lang="zh-CN" altLang="en-US" sz="1200">
                <a:solidFill>
                  <a:srgbClr val="CA0000"/>
                </a:solidFill>
                <a:latin typeface="+mn-ea"/>
                <a:cs typeface="+mn-ea"/>
                <a:sym typeface="+mn-ea"/>
              </a:rPr>
              <a:t>十</a:t>
            </a:r>
            <a:r>
              <a:rPr lang="zh-CN" altLang="en-US" sz="1200">
                <a:solidFill>
                  <a:schemeClr val="tx1"/>
                </a:solidFill>
                <a:latin typeface="+mn-ea"/>
                <a:cs typeface="+mn-ea"/>
                <a:sym typeface="+mn-ea"/>
              </a:rPr>
              <a:t>年</a:t>
            </a:r>
            <a:r>
              <a:rPr lang="zh-CN" altLang="en-US" sz="1200">
                <a:solidFill>
                  <a:srgbClr val="CA0000"/>
                </a:solidFill>
                <a:latin typeface="+mn-ea"/>
                <a:cs typeface="+mn-ea"/>
                <a:sym typeface="+mn-ea"/>
              </a:rPr>
              <a:t>国内外期刊文献、学术会议论文、专利、报纸、国内基金项目、奖励</a:t>
            </a:r>
            <a:r>
              <a:rPr lang="zh-CN" altLang="en-US" sz="1200">
                <a:solidFill>
                  <a:schemeClr val="tx1"/>
                </a:solidFill>
                <a:latin typeface="+mn-ea"/>
                <a:cs typeface="+mn-ea"/>
                <a:sym typeface="+mn-ea"/>
              </a:rPr>
              <a:t>等资源数据</a:t>
            </a:r>
            <a:endParaRPr lang="zh-CN" altLang="en-US" sz="1200">
              <a:solidFill>
                <a:schemeClr val="tx1"/>
              </a:solidFill>
              <a:latin typeface="+mn-ea"/>
              <a:cs typeface="+mn-ea"/>
              <a:sym typeface="+mn-ea"/>
            </a:endParaRPr>
          </a:p>
        </p:txBody>
      </p:sp>
      <p:pic>
        <p:nvPicPr>
          <p:cNvPr id="10" name="图片 9" descr="32303038313138353b32303039303635333bb7f8c9e4"/>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8690" y="3542665"/>
            <a:ext cx="324000" cy="324000"/>
          </a:xfrm>
          <a:prstGeom prst="rect">
            <a:avLst/>
          </a:prstGeom>
        </p:spPr>
      </p:pic>
      <p:sp>
        <p:nvSpPr>
          <p:cNvPr id="14" name="椭圆 13"/>
          <p:cNvSpPr/>
          <p:nvPr/>
        </p:nvSpPr>
        <p:spPr>
          <a:xfrm>
            <a:off x="641985" y="394335"/>
            <a:ext cx="396000" cy="396000"/>
          </a:xfrm>
          <a:prstGeom prst="ellipse">
            <a:avLst/>
          </a:prstGeom>
          <a:gradFill>
            <a:gsLst>
              <a:gs pos="100000">
                <a:schemeClr val="bg2">
                  <a:lumMod val="95000"/>
                </a:schemeClr>
              </a:gs>
              <a:gs pos="84000">
                <a:schemeClr val="bg2">
                  <a:lumMod val="95000"/>
                </a:schemeClr>
              </a:gs>
              <a:gs pos="50000">
                <a:srgbClr val="C00000"/>
              </a:gs>
            </a:gsLst>
            <a:lin ang="2700000" scaled="0"/>
          </a:gradFill>
          <a:ln w="28575">
            <a:gradFill>
              <a:gsLst>
                <a:gs pos="20000">
                  <a:schemeClr val="tx2">
                    <a:lumMod val="10000"/>
                    <a:lumOff val="90000"/>
                  </a:schemeClr>
                </a:gs>
                <a:gs pos="57000">
                  <a:srgbClr val="C00000"/>
                </a:gs>
              </a:gsLst>
              <a:lin ang="468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000" b="1"/>
          </a:p>
        </p:txBody>
      </p:sp>
    </p:spTree>
    <p:custDataLst>
      <p:tags r:id="rId7"/>
    </p:custDataLst>
  </p:cSld>
  <p:clrMapOvr>
    <a:masterClrMapping/>
  </p:clrMapOvr>
  <p:timing>
    <p:tnLst>
      <p:par>
        <p:cTn id="1" dur="indefinite" restart="never" nodeType="tmRoot"/>
      </p:par>
    </p:tnLst>
    <p:bldLst>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图片 9" descr="C:\Users\Fengdr7677\Desktop\G.pngG"/>
          <p:cNvPicPr>
            <a:picLocks noChangeAspect="1"/>
          </p:cNvPicPr>
          <p:nvPr/>
        </p:nvPicPr>
        <p:blipFill>
          <a:blip r:embed="rId1"/>
          <a:srcRect/>
          <a:stretch>
            <a:fillRect/>
          </a:stretch>
        </p:blipFill>
        <p:spPr>
          <a:xfrm>
            <a:off x="1038543" y="551180"/>
            <a:ext cx="10439400" cy="5872480"/>
          </a:xfrm>
          <a:prstGeom prst="rect">
            <a:avLst/>
          </a:prstGeom>
        </p:spPr>
      </p:pic>
      <p:sp>
        <p:nvSpPr>
          <p:cNvPr id="3" name="页脚占位符 2"/>
          <p:cNvSpPr>
            <a:spLocks noGrp="1"/>
          </p:cNvSpPr>
          <p:nvPr>
            <p:ph type="ftr" sz="quarter" idx="11"/>
          </p:nvPr>
        </p:nvSpPr>
        <p:spPr/>
        <p:txBody>
          <a:bodyPr/>
          <a:p>
            <a:r>
              <a:rPr lang="en-US" altLang="zh-CN" dirty="0"/>
              <a:t>4</a:t>
            </a:r>
            <a:endParaRPr lang="en-US" altLang="zh-CN" dirty="0"/>
          </a:p>
        </p:txBody>
      </p:sp>
      <p:sp>
        <p:nvSpPr>
          <p:cNvPr id="214" name="省（区、市）级教育厅：…"/>
          <p:cNvSpPr txBox="1"/>
          <p:nvPr/>
        </p:nvSpPr>
        <p:spPr>
          <a:xfrm>
            <a:off x="1823720" y="4170998"/>
            <a:ext cx="4068445" cy="1036955"/>
          </a:xfrm>
          <a:prstGeom prst="rect">
            <a:avLst/>
          </a:prstGeom>
          <a:ln w="12700">
            <a:miter lim="400000"/>
          </a:ln>
          <a:effectLst/>
        </p:spPr>
        <p:txBody>
          <a:bodyPr wrap="square" lIns="71437" tIns="71437" rIns="71437" bIns="71437" anchor="ctr">
            <a:spAutoFit/>
          </a:bodyPr>
          <a:p>
            <a:pPr indent="0" algn="l">
              <a:lnSpc>
                <a:spcPct val="150000"/>
              </a:lnSpc>
              <a:buSzPct val="100000"/>
              <a:buFont typeface="Wingdings" panose="05000000000000000000" charset="0"/>
              <a:buNone/>
              <a:defRPr sz="5500"/>
            </a:pPr>
            <a:r>
              <a:rPr sz="1200" b="1">
                <a:latin typeface="+mn-ea"/>
                <a:cs typeface="+mn-ea"/>
                <a:sym typeface="+mn-ea"/>
              </a:rPr>
              <a:t>其他：</a:t>
            </a:r>
            <a:endParaRPr sz="1200" b="1">
              <a:latin typeface="+mn-ea"/>
              <a:cs typeface="+mn-ea"/>
              <a:sym typeface="+mn-ea"/>
            </a:endParaRPr>
          </a:p>
          <a:p>
            <a:pPr indent="0" algn="l">
              <a:lnSpc>
                <a:spcPct val="30000"/>
              </a:lnSpc>
              <a:buClr>
                <a:srgbClr val="003AFE"/>
              </a:buClr>
              <a:buSzPct val="100000"/>
              <a:buFont typeface="Wingdings" panose="05000000000000000000" charset="0"/>
              <a:buNone/>
              <a:defRPr sz="5500"/>
            </a:pPr>
            <a:endParaRPr sz="1400">
              <a:latin typeface="+mn-ea"/>
              <a:cs typeface="+mn-ea"/>
              <a:sym typeface="+mn-ea"/>
            </a:endParaRPr>
          </a:p>
          <a:p>
            <a:pPr marL="285750" indent="-285750" algn="l">
              <a:lnSpc>
                <a:spcPct val="150000"/>
              </a:lnSpc>
              <a:buClr>
                <a:srgbClr val="C00000"/>
              </a:buClr>
              <a:buSzPct val="100000"/>
              <a:buFont typeface="Wingdings" panose="05000000000000000000" charset="0"/>
              <a:buChar char="Ø"/>
              <a:defRPr sz="5500"/>
            </a:pPr>
            <a:r>
              <a:rPr lang="zh-CN" sz="1200">
                <a:solidFill>
                  <a:srgbClr val="CA0000"/>
                </a:solidFill>
                <a:latin typeface="+mn-ea"/>
                <a:cs typeface="+mn-ea"/>
                <a:sym typeface="+mn-ea"/>
              </a:rPr>
              <a:t>公司科研部门</a:t>
            </a:r>
            <a:r>
              <a:rPr lang="en-US" altLang="zh-CN" sz="1200">
                <a:solidFill>
                  <a:srgbClr val="CA0000"/>
                </a:solidFill>
                <a:latin typeface="+mn-ea"/>
                <a:cs typeface="+mn-ea"/>
                <a:sym typeface="+mn-ea"/>
              </a:rPr>
              <a:t>:</a:t>
            </a:r>
            <a:endParaRPr lang="en-US" altLang="zh-CN" sz="1200">
              <a:solidFill>
                <a:srgbClr val="C00000"/>
              </a:solidFill>
              <a:latin typeface="+mn-ea"/>
              <a:cs typeface="+mn-ea"/>
              <a:sym typeface="+mn-ea"/>
            </a:endParaRPr>
          </a:p>
          <a:p>
            <a:pPr indent="0" algn="l">
              <a:lnSpc>
                <a:spcPct val="150000"/>
              </a:lnSpc>
              <a:buSzPct val="100000"/>
              <a:buFont typeface="Wingdings" panose="05000000000000000000" charset="0"/>
              <a:buNone/>
              <a:defRPr sz="5500"/>
            </a:pPr>
            <a:r>
              <a:rPr lang="en-US" altLang="zh-CN" sz="1200">
                <a:latin typeface="+mn-ea"/>
                <a:cs typeface="+mn-ea"/>
                <a:sym typeface="+mn-ea"/>
              </a:rPr>
              <a:t>   </a:t>
            </a:r>
            <a:r>
              <a:rPr lang="zh-CN" sz="1200">
                <a:latin typeface="+mn-ea"/>
                <a:cs typeface="+mn-ea"/>
                <a:sym typeface="+mn-ea"/>
              </a:rPr>
              <a:t>了解某学科的热门高校，以寻求科研合作</a:t>
            </a:r>
            <a:endParaRPr lang="zh-CN" sz="1200">
              <a:latin typeface="+mn-ea"/>
              <a:cs typeface="+mn-ea"/>
              <a:sym typeface="+mn-ea"/>
            </a:endParaRPr>
          </a:p>
        </p:txBody>
      </p:sp>
      <p:sp>
        <p:nvSpPr>
          <p:cNvPr id="5" name="文本框 4"/>
          <p:cNvSpPr txBox="1"/>
          <p:nvPr/>
        </p:nvSpPr>
        <p:spPr>
          <a:xfrm>
            <a:off x="523875" y="177165"/>
            <a:ext cx="10868025" cy="829945"/>
          </a:xfrm>
          <a:prstGeom prst="rect">
            <a:avLst/>
          </a:prstGeom>
          <a:noFill/>
          <a:ln>
            <a:noFill/>
          </a:ln>
        </p:spPr>
        <p:txBody>
          <a:bodyPr wrap="square" rtlCol="0">
            <a:spAutoFit/>
          </a:bodyPr>
          <a:p>
            <a:r>
              <a:rPr lang="en-US" altLang="zh-CN" sz="4800" b="1">
                <a:ln w="12700">
                  <a:solidFill>
                    <a:schemeClr val="bg2">
                      <a:lumMod val="65000"/>
                      <a:alpha val="41000"/>
                    </a:schemeClr>
                  </a:solidFill>
                  <a:prstDash val="solid"/>
                </a:ln>
                <a:solidFill>
                  <a:schemeClr val="bg1">
                    <a:alpha val="35000"/>
                  </a:schemeClr>
                </a:solidFill>
                <a:effectLst/>
                <a:latin typeface="Arial" panose="020B0604020202020204" pitchFamily="34" charset="0"/>
                <a:ea typeface="阿里巴巴普惠体 M" panose="00020600040101010101" charset="-122"/>
                <a:cs typeface="Arial" panose="020B0604020202020204" pitchFamily="34" charset="0"/>
              </a:rPr>
              <a:t>PRODUCT INTRODUCTION</a:t>
            </a:r>
            <a:endParaRPr lang="en-US" altLang="zh-CN" sz="4800" b="1">
              <a:ln w="12700">
                <a:solidFill>
                  <a:schemeClr val="bg2">
                    <a:lumMod val="65000"/>
                    <a:alpha val="41000"/>
                  </a:schemeClr>
                </a:solidFill>
                <a:prstDash val="solid"/>
              </a:ln>
              <a:solidFill>
                <a:schemeClr val="bg1">
                  <a:alpha val="35000"/>
                </a:schemeClr>
              </a:solidFill>
              <a:effectLst/>
              <a:latin typeface="Arial" panose="020B0604020202020204" pitchFamily="34" charset="0"/>
              <a:ea typeface="阿里巴巴普惠体 M" panose="00020600040101010101" charset="-122"/>
              <a:cs typeface="Arial" panose="020B0604020202020204" pitchFamily="34" charset="0"/>
            </a:endParaRPr>
          </a:p>
        </p:txBody>
      </p:sp>
      <p:sp>
        <p:nvSpPr>
          <p:cNvPr id="12" name="文本框 11"/>
          <p:cNvSpPr txBox="1"/>
          <p:nvPr/>
        </p:nvSpPr>
        <p:spPr>
          <a:xfrm>
            <a:off x="1152525" y="332105"/>
            <a:ext cx="1616710" cy="521970"/>
          </a:xfrm>
          <a:prstGeom prst="rect">
            <a:avLst/>
          </a:prstGeom>
          <a:noFill/>
        </p:spPr>
        <p:txBody>
          <a:bodyPr wrap="square" rtlCol="0">
            <a:spAutoFit/>
          </a:bodyPr>
          <a:p>
            <a:r>
              <a:rPr lang="zh-CN" altLang="en-US" sz="2800" b="1">
                <a:sym typeface="+mn-ea"/>
              </a:rPr>
              <a:t>产品简介</a:t>
            </a:r>
            <a:endParaRPr lang="zh-CN" altLang="en-US" sz="2800" b="1"/>
          </a:p>
        </p:txBody>
      </p:sp>
      <p:sp>
        <p:nvSpPr>
          <p:cNvPr id="6" name="椭圆 5"/>
          <p:cNvSpPr/>
          <p:nvPr/>
        </p:nvSpPr>
        <p:spPr>
          <a:xfrm>
            <a:off x="641985" y="394335"/>
            <a:ext cx="396000" cy="396000"/>
          </a:xfrm>
          <a:prstGeom prst="ellipse">
            <a:avLst/>
          </a:prstGeom>
          <a:gradFill>
            <a:gsLst>
              <a:gs pos="100000">
                <a:schemeClr val="bg2">
                  <a:lumMod val="95000"/>
                </a:schemeClr>
              </a:gs>
              <a:gs pos="84000">
                <a:schemeClr val="bg2">
                  <a:lumMod val="95000"/>
                </a:schemeClr>
              </a:gs>
              <a:gs pos="50000">
                <a:srgbClr val="C00000"/>
              </a:gs>
            </a:gsLst>
            <a:lin ang="2700000" scaled="0"/>
          </a:gradFill>
          <a:ln w="28575">
            <a:gradFill>
              <a:gsLst>
                <a:gs pos="20000">
                  <a:schemeClr val="tx2">
                    <a:lumMod val="10000"/>
                    <a:lumOff val="90000"/>
                  </a:schemeClr>
                </a:gs>
                <a:gs pos="52000">
                  <a:srgbClr val="C00000"/>
                </a:gs>
              </a:gsLst>
              <a:lin ang="468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000" b="1"/>
          </a:p>
        </p:txBody>
      </p:sp>
      <p:sp>
        <p:nvSpPr>
          <p:cNvPr id="11" name="文本框 10"/>
          <p:cNvSpPr txBox="1"/>
          <p:nvPr/>
        </p:nvSpPr>
        <p:spPr>
          <a:xfrm>
            <a:off x="5686425" y="5946140"/>
            <a:ext cx="1143635" cy="368300"/>
          </a:xfrm>
          <a:prstGeom prst="rect">
            <a:avLst/>
          </a:prstGeom>
          <a:noFill/>
        </p:spPr>
        <p:txBody>
          <a:bodyPr wrap="square" rtlCol="0">
            <a:spAutoFit/>
          </a:bodyPr>
          <a:p>
            <a:r>
              <a:rPr lang="zh-CN" altLang="en-US" b="1"/>
              <a:t>用户目标</a:t>
            </a:r>
            <a:endParaRPr lang="zh-CN" altLang="en-US" b="1"/>
          </a:p>
        </p:txBody>
      </p:sp>
      <p:sp>
        <p:nvSpPr>
          <p:cNvPr id="13" name="文本框 12"/>
          <p:cNvSpPr txBox="1"/>
          <p:nvPr/>
        </p:nvSpPr>
        <p:spPr>
          <a:xfrm>
            <a:off x="7657465" y="1809750"/>
            <a:ext cx="4191635" cy="3415030"/>
          </a:xfrm>
          <a:prstGeom prst="rect">
            <a:avLst/>
          </a:prstGeom>
          <a:noFill/>
        </p:spPr>
        <p:txBody>
          <a:bodyPr wrap="square" rtlCol="0">
            <a:spAutoFit/>
          </a:bodyPr>
          <a:p>
            <a:pPr indent="0" algn="l">
              <a:lnSpc>
                <a:spcPct val="300000"/>
              </a:lnSpc>
              <a:buSzPct val="100000"/>
              <a:buFont typeface="Wingdings" panose="05000000000000000000" charset="0"/>
              <a:buNone/>
              <a:defRPr sz="5500"/>
            </a:pPr>
            <a:r>
              <a:rPr sz="1200" b="1">
                <a:latin typeface="+mn-ea"/>
                <a:cs typeface="+mn-ea"/>
                <a:sym typeface="+mn-ea"/>
              </a:rPr>
              <a:t>高校科研管理部门及服务部门：</a:t>
            </a:r>
            <a:endParaRPr sz="1200" u="sng">
              <a:latin typeface="+mn-ea"/>
              <a:cs typeface="+mn-ea"/>
            </a:endParaRPr>
          </a:p>
          <a:p>
            <a:pPr marL="285750" indent="-285750" algn="l">
              <a:lnSpc>
                <a:spcPct val="150000"/>
              </a:lnSpc>
              <a:buClr>
                <a:srgbClr val="C00000"/>
              </a:buClr>
              <a:buSzPct val="100000"/>
              <a:buFont typeface="Wingdings" panose="05000000000000000000" charset="0"/>
              <a:buChar char="Ø"/>
              <a:defRPr sz="5500"/>
            </a:pPr>
            <a:r>
              <a:rPr sz="1200">
                <a:solidFill>
                  <a:srgbClr val="CA0000"/>
                </a:solidFill>
                <a:latin typeface="+mn-ea"/>
                <a:cs typeface="+mn-ea"/>
                <a:sym typeface="+mn-ea"/>
              </a:rPr>
              <a:t>科研管理部门：</a:t>
            </a:r>
            <a:endParaRPr sz="1200">
              <a:solidFill>
                <a:srgbClr val="C00000"/>
              </a:solidFill>
              <a:latin typeface="+mn-ea"/>
              <a:cs typeface="+mn-ea"/>
            </a:endParaRPr>
          </a:p>
          <a:p>
            <a:pPr indent="0" algn="l">
              <a:lnSpc>
                <a:spcPct val="150000"/>
              </a:lnSpc>
              <a:buClr>
                <a:srgbClr val="003AFE"/>
              </a:buClr>
              <a:buSzPct val="100000"/>
              <a:buFont typeface="Wingdings" panose="05000000000000000000" charset="0"/>
              <a:buNone/>
              <a:defRPr sz="5500"/>
            </a:pPr>
            <a:r>
              <a:rPr lang="en-US" sz="1200">
                <a:latin typeface="+mn-ea"/>
                <a:cs typeface="+mn-ea"/>
                <a:sym typeface="+mn-ea"/>
              </a:rPr>
              <a:t>      </a:t>
            </a:r>
            <a:r>
              <a:rPr sz="1200">
                <a:latin typeface="+mn-ea"/>
                <a:cs typeface="+mn-ea"/>
                <a:sym typeface="+mn-ea"/>
              </a:rPr>
              <a:t>快速掌握本校整体</a:t>
            </a:r>
            <a:r>
              <a:rPr lang="zh-CN" sz="1200">
                <a:latin typeface="+mn-ea"/>
                <a:cs typeface="+mn-ea"/>
                <a:sym typeface="+mn-ea"/>
              </a:rPr>
              <a:t>及各学科科研</a:t>
            </a:r>
            <a:r>
              <a:rPr sz="1200">
                <a:latin typeface="+mn-ea"/>
                <a:cs typeface="+mn-ea"/>
                <a:sym typeface="+mn-ea"/>
              </a:rPr>
              <a:t>情况</a:t>
            </a:r>
            <a:endParaRPr sz="1200">
              <a:latin typeface="+mn-ea"/>
              <a:cs typeface="+mn-ea"/>
            </a:endParaRPr>
          </a:p>
          <a:p>
            <a:pPr marL="285750" indent="-285750" algn="l">
              <a:lnSpc>
                <a:spcPct val="150000"/>
              </a:lnSpc>
              <a:buClr>
                <a:srgbClr val="C00000"/>
              </a:buClr>
              <a:buSzPct val="100000"/>
              <a:buFont typeface="Wingdings" panose="05000000000000000000" charset="0"/>
              <a:buChar char="Ø"/>
              <a:defRPr sz="5500"/>
            </a:pPr>
            <a:r>
              <a:rPr sz="1200">
                <a:solidFill>
                  <a:srgbClr val="CA0000"/>
                </a:solidFill>
                <a:latin typeface="+mn-ea"/>
                <a:cs typeface="+mn-ea"/>
                <a:sym typeface="+mn-ea"/>
              </a:rPr>
              <a:t>发规处：</a:t>
            </a:r>
            <a:endParaRPr sz="1200">
              <a:solidFill>
                <a:srgbClr val="C00000"/>
              </a:solidFill>
              <a:latin typeface="+mn-ea"/>
              <a:cs typeface="+mn-ea"/>
              <a:sym typeface="+mn-ea"/>
            </a:endParaRPr>
          </a:p>
          <a:p>
            <a:pPr indent="0" algn="l">
              <a:lnSpc>
                <a:spcPct val="150000"/>
              </a:lnSpc>
              <a:buClr>
                <a:srgbClr val="003AFE"/>
              </a:buClr>
              <a:buSzPct val="100000"/>
              <a:buFont typeface="Wingdings" panose="05000000000000000000" charset="0"/>
              <a:buNone/>
              <a:defRPr sz="5500"/>
            </a:pPr>
            <a:r>
              <a:rPr lang="en-US" altLang="zh-CN" sz="1200">
                <a:latin typeface="+mn-ea"/>
                <a:cs typeface="+mn-ea"/>
                <a:sym typeface="+mn-ea"/>
              </a:rPr>
              <a:t>      </a:t>
            </a:r>
            <a:r>
              <a:rPr lang="zh-CN" altLang="en-US" sz="1200">
                <a:latin typeface="+mn-ea"/>
                <a:cs typeface="+mn-ea"/>
                <a:sym typeface="+mn-ea"/>
              </a:rPr>
              <a:t>了解本校学科与对标高校的科研实力差距</a:t>
            </a:r>
            <a:r>
              <a:rPr lang="zh-CN" sz="1200">
                <a:latin typeface="+mn-ea"/>
                <a:cs typeface="+mn-ea"/>
                <a:sym typeface="+mn-ea"/>
              </a:rPr>
              <a:t>，</a:t>
            </a:r>
            <a:r>
              <a:rPr lang="zh-CN" altLang="en-US" sz="1200">
                <a:latin typeface="+mn-ea"/>
                <a:cs typeface="+mn-ea"/>
                <a:sym typeface="+mn-ea"/>
              </a:rPr>
              <a:t>辅助机构学     科发展规划</a:t>
            </a:r>
            <a:endParaRPr lang="zh-CN" altLang="en-US" sz="1200">
              <a:latin typeface="+mn-ea"/>
              <a:cs typeface="+mn-ea"/>
              <a:sym typeface="+mn-ea"/>
            </a:endParaRPr>
          </a:p>
          <a:p>
            <a:pPr marL="285750" indent="-285750" algn="l">
              <a:lnSpc>
                <a:spcPct val="150000"/>
              </a:lnSpc>
              <a:buClr>
                <a:srgbClr val="C00000"/>
              </a:buClr>
              <a:buSzPct val="100000"/>
              <a:buFont typeface="Wingdings" panose="05000000000000000000" charset="0"/>
              <a:buChar char="Ø"/>
              <a:defRPr sz="5500"/>
            </a:pPr>
            <a:r>
              <a:rPr sz="1200">
                <a:solidFill>
                  <a:srgbClr val="CA0000"/>
                </a:solidFill>
                <a:latin typeface="+mn-ea"/>
                <a:cs typeface="+mn-ea"/>
                <a:sym typeface="+mn-ea"/>
              </a:rPr>
              <a:t>研究生院：</a:t>
            </a:r>
            <a:endParaRPr sz="1200">
              <a:solidFill>
                <a:srgbClr val="C00000"/>
              </a:solidFill>
              <a:latin typeface="+mn-ea"/>
              <a:cs typeface="+mn-ea"/>
            </a:endParaRPr>
          </a:p>
          <a:p>
            <a:pPr indent="0" algn="l">
              <a:lnSpc>
                <a:spcPct val="150000"/>
              </a:lnSpc>
              <a:buClr>
                <a:srgbClr val="003AFE"/>
              </a:buClr>
              <a:buSzPct val="100000"/>
              <a:buFont typeface="Wingdings" panose="05000000000000000000" charset="0"/>
              <a:buNone/>
              <a:defRPr sz="5500"/>
            </a:pPr>
            <a:r>
              <a:rPr lang="en-US" sz="1200">
                <a:latin typeface="+mn-ea"/>
                <a:cs typeface="+mn-ea"/>
                <a:sym typeface="+mn-ea"/>
              </a:rPr>
              <a:t>     </a:t>
            </a:r>
            <a:r>
              <a:rPr sz="1200">
                <a:latin typeface="+mn-ea"/>
                <a:cs typeface="+mn-ea"/>
                <a:sym typeface="+mn-ea"/>
              </a:rPr>
              <a:t>快速掌握本</a:t>
            </a:r>
            <a:r>
              <a:rPr lang="zh-CN" sz="1200">
                <a:latin typeface="+mn-ea"/>
                <a:cs typeface="+mn-ea"/>
                <a:sym typeface="+mn-ea"/>
              </a:rPr>
              <a:t>学院学科科研</a:t>
            </a:r>
            <a:r>
              <a:rPr sz="1200">
                <a:latin typeface="+mn-ea"/>
                <a:cs typeface="+mn-ea"/>
                <a:sym typeface="+mn-ea"/>
              </a:rPr>
              <a:t>情况</a:t>
            </a:r>
            <a:endParaRPr sz="1200">
              <a:latin typeface="+mn-ea"/>
              <a:cs typeface="+mn-ea"/>
            </a:endParaRPr>
          </a:p>
          <a:p>
            <a:pPr marL="285750" indent="-285750" algn="l">
              <a:lnSpc>
                <a:spcPct val="150000"/>
              </a:lnSpc>
              <a:buClr>
                <a:srgbClr val="C00000"/>
              </a:buClr>
              <a:buSzPct val="100000"/>
              <a:buFont typeface="Wingdings" panose="05000000000000000000" charset="0"/>
              <a:buChar char="Ø"/>
              <a:defRPr sz="5500"/>
            </a:pPr>
            <a:r>
              <a:rPr lang="zh-CN" altLang="en-US" sz="1200">
                <a:solidFill>
                  <a:srgbClr val="CA0000"/>
                </a:solidFill>
                <a:latin typeface="+mn-ea"/>
                <a:cs typeface="+mn-ea"/>
                <a:sym typeface="+mn-ea"/>
              </a:rPr>
              <a:t>高校图情部门：</a:t>
            </a:r>
            <a:endParaRPr lang="zh-CN" altLang="en-US" sz="1200">
              <a:solidFill>
                <a:srgbClr val="C00000"/>
              </a:solidFill>
              <a:latin typeface="+mn-ea"/>
              <a:cs typeface="+mn-ea"/>
            </a:endParaRPr>
          </a:p>
          <a:p>
            <a:pPr indent="0" algn="l">
              <a:lnSpc>
                <a:spcPct val="150000"/>
              </a:lnSpc>
              <a:buClr>
                <a:srgbClr val="003AFE"/>
              </a:buClr>
              <a:buSzPct val="100000"/>
              <a:buFont typeface="Wingdings" panose="05000000000000000000" charset="0"/>
              <a:buNone/>
              <a:defRPr sz="5500"/>
            </a:pPr>
            <a:r>
              <a:rPr lang="en-US" sz="1200">
                <a:latin typeface="+mn-ea"/>
                <a:cs typeface="+mn-ea"/>
                <a:sym typeface="+mn-ea"/>
              </a:rPr>
              <a:t>     </a:t>
            </a:r>
            <a:r>
              <a:rPr sz="1200">
                <a:latin typeface="+mn-ea"/>
                <a:cs typeface="+mn-ea"/>
                <a:sym typeface="+mn-ea"/>
              </a:rPr>
              <a:t>为管理部门提供学科分析</a:t>
            </a:r>
            <a:r>
              <a:rPr lang="zh-CN" sz="1200">
                <a:latin typeface="+mn-ea"/>
                <a:cs typeface="+mn-ea"/>
                <a:sym typeface="+mn-ea"/>
              </a:rPr>
              <a:t>与</a:t>
            </a:r>
            <a:r>
              <a:rPr sz="1200">
                <a:latin typeface="+mn-ea"/>
                <a:cs typeface="+mn-ea"/>
                <a:sym typeface="+mn-ea"/>
              </a:rPr>
              <a:t>决策服务</a:t>
            </a:r>
            <a:endParaRPr sz="1800">
              <a:latin typeface="+mn-ea"/>
              <a:cs typeface="+mn-ea"/>
            </a:endParaRPr>
          </a:p>
          <a:p>
            <a:endParaRPr lang="zh-CN" altLang="en-US"/>
          </a:p>
        </p:txBody>
      </p:sp>
      <p:sp>
        <p:nvSpPr>
          <p:cNvPr id="14" name="文本框 13"/>
          <p:cNvSpPr txBox="1"/>
          <p:nvPr/>
        </p:nvSpPr>
        <p:spPr>
          <a:xfrm>
            <a:off x="1823720" y="2305050"/>
            <a:ext cx="3238500" cy="1402080"/>
          </a:xfrm>
          <a:prstGeom prst="rect">
            <a:avLst/>
          </a:prstGeom>
          <a:noFill/>
        </p:spPr>
        <p:txBody>
          <a:bodyPr wrap="square" rtlCol="0">
            <a:spAutoFit/>
          </a:bodyPr>
          <a:p>
            <a:pPr indent="0" algn="l">
              <a:lnSpc>
                <a:spcPct val="250000"/>
              </a:lnSpc>
              <a:buSzPct val="100000"/>
              <a:buFont typeface="Wingdings" panose="05000000000000000000" charset="0"/>
              <a:buNone/>
              <a:defRPr sz="5500"/>
            </a:pPr>
            <a:r>
              <a:rPr sz="1200" b="1">
                <a:latin typeface="+mn-ea"/>
                <a:cs typeface="+mn-ea"/>
                <a:sym typeface="+mn-ea"/>
              </a:rPr>
              <a:t>省（区、市）级教育厅</a:t>
            </a:r>
            <a:r>
              <a:rPr lang="zh-CN" sz="1200" b="1">
                <a:latin typeface="+mn-ea"/>
                <a:cs typeface="+mn-ea"/>
                <a:sym typeface="+mn-ea"/>
              </a:rPr>
              <a:t>等管理机构</a:t>
            </a:r>
            <a:r>
              <a:rPr sz="1200" b="1">
                <a:latin typeface="+mn-ea"/>
                <a:cs typeface="+mn-ea"/>
                <a:sym typeface="+mn-ea"/>
              </a:rPr>
              <a:t>：</a:t>
            </a:r>
            <a:endParaRPr sz="1200">
              <a:latin typeface="+mn-ea"/>
              <a:cs typeface="+mn-ea"/>
              <a:sym typeface="+mn-ea"/>
            </a:endParaRPr>
          </a:p>
          <a:p>
            <a:pPr indent="0" algn="l">
              <a:lnSpc>
                <a:spcPct val="10000"/>
              </a:lnSpc>
              <a:buSzPct val="100000"/>
              <a:buFont typeface="Wingdings" panose="05000000000000000000" charset="0"/>
              <a:buNone/>
              <a:defRPr sz="5500"/>
            </a:pPr>
            <a:endParaRPr sz="1200">
              <a:latin typeface="+mn-ea"/>
              <a:cs typeface="+mn-ea"/>
              <a:sym typeface="+mn-ea"/>
            </a:endParaRPr>
          </a:p>
          <a:p>
            <a:pPr marL="171450" indent="-171450" algn="l">
              <a:lnSpc>
                <a:spcPct val="150000"/>
              </a:lnSpc>
              <a:buSzPct val="100000"/>
              <a:buFont typeface="Arial" panose="020B0604020202020204" pitchFamily="34" charset="0"/>
              <a:buChar char="•"/>
              <a:defRPr sz="5500"/>
            </a:pPr>
            <a:r>
              <a:rPr sz="1200">
                <a:latin typeface="+mn-ea"/>
                <a:cs typeface="+mn-ea"/>
                <a:sym typeface="+mn-ea"/>
              </a:rPr>
              <a:t>支持开展地区间、机构间横向对比。</a:t>
            </a:r>
            <a:endParaRPr sz="1200">
              <a:latin typeface="+mn-ea"/>
              <a:cs typeface="+mn-ea"/>
              <a:sym typeface="+mn-ea"/>
            </a:endParaRPr>
          </a:p>
          <a:p>
            <a:pPr marL="171450" indent="-171450" algn="l">
              <a:lnSpc>
                <a:spcPct val="150000"/>
              </a:lnSpc>
              <a:buSzPct val="100000"/>
              <a:buFont typeface="Arial" panose="020B0604020202020204" pitchFamily="34" charset="0"/>
              <a:buChar char="•"/>
              <a:defRPr sz="5500"/>
            </a:pPr>
            <a:r>
              <a:rPr sz="1200">
                <a:latin typeface="+mn-ea"/>
                <a:cs typeface="+mn-ea"/>
                <a:sym typeface="+mn-ea"/>
              </a:rPr>
              <a:t>对发展战略制定、机构评估、资源调配有决策参考价值。</a:t>
            </a:r>
            <a:endParaRPr lang="zh-CN" altLang="en-US" sz="1200">
              <a:latin typeface="+mn-ea"/>
              <a:cs typeface="+mn-ea"/>
              <a:sym typeface="+mn-ea"/>
            </a:endParaRPr>
          </a:p>
        </p:txBody>
      </p:sp>
      <p:sp>
        <p:nvSpPr>
          <p:cNvPr id="16" name="文本框 15"/>
          <p:cNvSpPr txBox="1"/>
          <p:nvPr/>
        </p:nvSpPr>
        <p:spPr>
          <a:xfrm>
            <a:off x="6039485" y="2579370"/>
            <a:ext cx="436880" cy="2444115"/>
          </a:xfrm>
          <a:prstGeom prst="rect">
            <a:avLst/>
          </a:prstGeom>
          <a:noFill/>
        </p:spPr>
        <p:txBody>
          <a:bodyPr wrap="none" rtlCol="0">
            <a:spAutoFit/>
          </a:bodyPr>
          <a:p>
            <a:pPr>
              <a:lnSpc>
                <a:spcPct val="170000"/>
              </a:lnSpc>
            </a:pPr>
            <a:r>
              <a:rPr lang="en-US" altLang="zh-CN" b="1">
                <a:solidFill>
                  <a:schemeClr val="bg2"/>
                </a:solidFill>
              </a:rPr>
              <a:t>01</a:t>
            </a:r>
            <a:endParaRPr lang="en-US" altLang="zh-CN" b="1">
              <a:solidFill>
                <a:schemeClr val="bg2"/>
              </a:solidFill>
            </a:endParaRPr>
          </a:p>
          <a:p>
            <a:pPr>
              <a:lnSpc>
                <a:spcPct val="170000"/>
              </a:lnSpc>
            </a:pPr>
            <a:endParaRPr lang="en-US" altLang="zh-CN" b="1">
              <a:solidFill>
                <a:schemeClr val="bg2"/>
              </a:solidFill>
            </a:endParaRPr>
          </a:p>
          <a:p>
            <a:pPr>
              <a:lnSpc>
                <a:spcPct val="170000"/>
              </a:lnSpc>
            </a:pPr>
            <a:r>
              <a:rPr lang="en-US" altLang="zh-CN" b="1">
                <a:solidFill>
                  <a:schemeClr val="bg2"/>
                </a:solidFill>
              </a:rPr>
              <a:t>02</a:t>
            </a:r>
            <a:endParaRPr lang="en-US" altLang="zh-CN" b="1">
              <a:solidFill>
                <a:schemeClr val="bg2"/>
              </a:solidFill>
            </a:endParaRPr>
          </a:p>
          <a:p>
            <a:pPr>
              <a:lnSpc>
                <a:spcPct val="170000"/>
              </a:lnSpc>
            </a:pPr>
            <a:endParaRPr lang="en-US" altLang="zh-CN" b="1">
              <a:solidFill>
                <a:schemeClr val="bg2"/>
              </a:solidFill>
            </a:endParaRPr>
          </a:p>
          <a:p>
            <a:pPr>
              <a:lnSpc>
                <a:spcPct val="170000"/>
              </a:lnSpc>
            </a:pPr>
            <a:r>
              <a:rPr lang="en-US" altLang="zh-CN" b="1">
                <a:solidFill>
                  <a:schemeClr val="bg2"/>
                </a:solidFill>
              </a:rPr>
              <a:t>03</a:t>
            </a:r>
            <a:endParaRPr lang="en-US" altLang="zh-CN" b="1">
              <a:solidFill>
                <a:schemeClr val="bg2"/>
              </a:solidFill>
            </a:endParaRPr>
          </a:p>
        </p:txBody>
      </p:sp>
      <p:cxnSp>
        <p:nvCxnSpPr>
          <p:cNvPr id="18" name="直接箭头连接符 17"/>
          <p:cNvCxnSpPr/>
          <p:nvPr/>
        </p:nvCxnSpPr>
        <p:spPr>
          <a:xfrm flipH="1" flipV="1">
            <a:off x="4676140" y="2889885"/>
            <a:ext cx="1285875" cy="9525"/>
          </a:xfrm>
          <a:prstGeom prst="straightConnector1">
            <a:avLst/>
          </a:prstGeom>
          <a:ln w="15875">
            <a:gradFill>
              <a:gsLst>
                <a:gs pos="20000">
                  <a:schemeClr val="tx2">
                    <a:lumMod val="10000"/>
                    <a:lumOff val="90000"/>
                  </a:schemeClr>
                </a:gs>
                <a:gs pos="57000">
                  <a:srgbClr val="C00000"/>
                </a:gs>
              </a:gsLst>
              <a:lin ang="4680000" scaled="1"/>
            </a:gradFill>
            <a:tailEnd type="oval"/>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flipV="1">
            <a:off x="4333240" y="4685030"/>
            <a:ext cx="1285875" cy="9525"/>
          </a:xfrm>
          <a:prstGeom prst="straightConnector1">
            <a:avLst/>
          </a:prstGeom>
          <a:ln w="15875">
            <a:gradFill>
              <a:gsLst>
                <a:gs pos="20000">
                  <a:schemeClr val="tx2">
                    <a:lumMod val="10000"/>
                    <a:lumOff val="90000"/>
                  </a:schemeClr>
                </a:gs>
                <a:gs pos="57000">
                  <a:srgbClr val="C00000"/>
                </a:gs>
              </a:gsLst>
              <a:lin ang="4680000" scaled="1"/>
            </a:gradFill>
            <a:tailEnd type="oval"/>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6762750" y="3799840"/>
            <a:ext cx="972185" cy="3175"/>
          </a:xfrm>
          <a:prstGeom prst="straightConnector1">
            <a:avLst/>
          </a:prstGeom>
          <a:ln w="15875">
            <a:gradFill>
              <a:gsLst>
                <a:gs pos="20000">
                  <a:schemeClr val="tx2">
                    <a:lumMod val="10000"/>
                    <a:lumOff val="90000"/>
                  </a:schemeClr>
                </a:gs>
                <a:gs pos="57000">
                  <a:srgbClr val="C00000"/>
                </a:gs>
              </a:gsLst>
              <a:lin ang="4680000" scaled="1"/>
            </a:gradFill>
            <a:tailEnd type="ova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srcRect b="6132"/>
          <a:stretch>
            <a:fillRect/>
          </a:stretch>
        </p:blipFill>
        <p:spPr>
          <a:xfrm>
            <a:off x="0" y="0"/>
            <a:ext cx="12478385" cy="6858000"/>
          </a:xfrm>
          <a:prstGeom prst="rect">
            <a:avLst/>
          </a:prstGeom>
        </p:spPr>
      </p:pic>
    </p:spTree>
    <p:custDataLst>
      <p:tags r:id="rId3"/>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8996045" y="2783205"/>
            <a:ext cx="1980000" cy="1980000"/>
          </a:xfrm>
          <a:prstGeom prst="rect">
            <a:avLst/>
          </a:prstGeom>
          <a:solidFill>
            <a:srgbClr val="C0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6448425" y="2783205"/>
            <a:ext cx="1980000" cy="1980000"/>
          </a:xfrm>
          <a:prstGeom prst="rect">
            <a:avLst/>
          </a:prstGeom>
          <a:solidFill>
            <a:srgbClr val="C0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3855085" y="2783205"/>
            <a:ext cx="1980000" cy="198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261110" y="2783205"/>
            <a:ext cx="1980000" cy="1980000"/>
          </a:xfrm>
          <a:prstGeom prst="rect">
            <a:avLst/>
          </a:prstGeom>
          <a:solidFill>
            <a:srgbClr val="C0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页脚占位符 2"/>
          <p:cNvSpPr>
            <a:spLocks noGrp="1"/>
          </p:cNvSpPr>
          <p:nvPr>
            <p:ph type="ftr" sz="quarter" idx="11"/>
          </p:nvPr>
        </p:nvSpPr>
        <p:spPr/>
        <p:txBody>
          <a:bodyPr/>
          <a:p>
            <a:r>
              <a:rPr lang="en-US" altLang="zh-CN" dirty="0"/>
              <a:t>5</a:t>
            </a:r>
            <a:endParaRPr lang="en-US" altLang="zh-CN" dirty="0"/>
          </a:p>
        </p:txBody>
      </p:sp>
      <p:sp>
        <p:nvSpPr>
          <p:cNvPr id="18" name="文本框 17"/>
          <p:cNvSpPr txBox="1"/>
          <p:nvPr>
            <p:custDataLst>
              <p:tags r:id="rId1"/>
            </p:custDataLst>
          </p:nvPr>
        </p:nvSpPr>
        <p:spPr>
          <a:xfrm>
            <a:off x="1489075" y="3072765"/>
            <a:ext cx="995680" cy="337185"/>
          </a:xfrm>
          <a:prstGeom prst="rect">
            <a:avLst/>
          </a:prstGeom>
          <a:noFill/>
        </p:spPr>
        <p:txBody>
          <a:bodyPr wrap="none" rtlCol="0" anchor="t">
            <a:spAutoFit/>
          </a:bodyPr>
          <a:p>
            <a:r>
              <a:rPr lang="zh-CN" altLang="en-US" sz="1600" b="1">
                <a:solidFill>
                  <a:schemeClr val="bg2"/>
                </a:solidFill>
                <a:sym typeface="+mn-ea"/>
              </a:rPr>
              <a:t>产品简介</a:t>
            </a:r>
            <a:endParaRPr lang="zh-CN" altLang="en-US" sz="1600" b="1">
              <a:solidFill>
                <a:schemeClr val="bg2"/>
              </a:solidFill>
              <a:sym typeface="+mn-ea"/>
            </a:endParaRPr>
          </a:p>
        </p:txBody>
      </p:sp>
      <p:sp>
        <p:nvSpPr>
          <p:cNvPr id="21" name="文本框 20"/>
          <p:cNvSpPr txBox="1"/>
          <p:nvPr>
            <p:custDataLst>
              <p:tags r:id="rId2"/>
            </p:custDataLst>
          </p:nvPr>
        </p:nvSpPr>
        <p:spPr>
          <a:xfrm>
            <a:off x="4133215" y="3072765"/>
            <a:ext cx="995680" cy="337185"/>
          </a:xfrm>
          <a:prstGeom prst="rect">
            <a:avLst/>
          </a:prstGeom>
          <a:noFill/>
        </p:spPr>
        <p:txBody>
          <a:bodyPr wrap="none" rtlCol="0" anchor="t">
            <a:spAutoFit/>
          </a:bodyPr>
          <a:p>
            <a:r>
              <a:rPr lang="zh-CN" altLang="en-US" sz="1600" b="1">
                <a:solidFill>
                  <a:schemeClr val="bg2"/>
                </a:solidFill>
                <a:sym typeface="+mn-ea"/>
              </a:rPr>
              <a:t>核心功能</a:t>
            </a:r>
            <a:endParaRPr lang="zh-CN" altLang="en-US" sz="2000" b="1">
              <a:sym typeface="+mn-ea"/>
            </a:endParaRPr>
          </a:p>
        </p:txBody>
      </p:sp>
      <p:sp>
        <p:nvSpPr>
          <p:cNvPr id="56" name="文本框 55"/>
          <p:cNvSpPr txBox="1"/>
          <p:nvPr>
            <p:custDataLst>
              <p:tags r:id="rId3"/>
            </p:custDataLst>
          </p:nvPr>
        </p:nvSpPr>
        <p:spPr>
          <a:xfrm>
            <a:off x="1444625" y="3427730"/>
            <a:ext cx="1781810" cy="275590"/>
          </a:xfrm>
          <a:prstGeom prst="rect">
            <a:avLst/>
          </a:prstGeom>
          <a:noFill/>
        </p:spPr>
        <p:txBody>
          <a:bodyPr wrap="square" rtlCol="0" anchor="t">
            <a:spAutoFit/>
          </a:bodyPr>
          <a:p>
            <a:pPr algn="ctr"/>
            <a:r>
              <a:rPr lang="zh-CN" altLang="en-US" sz="1200" b="1">
                <a:solidFill>
                  <a:schemeClr val="bg2"/>
                </a:solidFill>
                <a:cs typeface="+mn-lt"/>
              </a:rPr>
              <a:t>Product introduction</a:t>
            </a:r>
            <a:endParaRPr lang="zh-CN" altLang="en-US" sz="1200" b="1">
              <a:solidFill>
                <a:schemeClr val="bg2"/>
              </a:solidFill>
              <a:cs typeface="+mn-lt"/>
            </a:endParaRPr>
          </a:p>
        </p:txBody>
      </p:sp>
      <p:sp>
        <p:nvSpPr>
          <p:cNvPr id="57" name="文本框 56"/>
          <p:cNvSpPr txBox="1"/>
          <p:nvPr>
            <p:custDataLst>
              <p:tags r:id="rId4"/>
            </p:custDataLst>
          </p:nvPr>
        </p:nvSpPr>
        <p:spPr>
          <a:xfrm>
            <a:off x="4115435" y="3427730"/>
            <a:ext cx="1253490" cy="275590"/>
          </a:xfrm>
          <a:prstGeom prst="rect">
            <a:avLst/>
          </a:prstGeom>
          <a:noFill/>
        </p:spPr>
        <p:txBody>
          <a:bodyPr wrap="square" rtlCol="0" anchor="t">
            <a:spAutoFit/>
          </a:bodyPr>
          <a:p>
            <a:pPr algn="ctr"/>
            <a:r>
              <a:rPr lang="en-US" altLang="zh-CN" sz="1200" b="1">
                <a:solidFill>
                  <a:schemeClr val="bg2"/>
                </a:solidFill>
                <a:latin typeface="Arial" panose="020B0604020202020204" pitchFamily="34" charset="0"/>
                <a:cs typeface="Arial" panose="020B0604020202020204" pitchFamily="34" charset="0"/>
                <a:sym typeface="+mn-ea"/>
              </a:rPr>
              <a:t>Core</a:t>
            </a:r>
            <a:r>
              <a:rPr lang="zh-CN" altLang="en-US" sz="1200" b="1">
                <a:solidFill>
                  <a:schemeClr val="bg2"/>
                </a:solidFill>
                <a:latin typeface="Arial" panose="020B0604020202020204" pitchFamily="34" charset="0"/>
                <a:cs typeface="Arial" panose="020B0604020202020204" pitchFamily="34" charset="0"/>
              </a:rPr>
              <a:t>  function</a:t>
            </a:r>
            <a:endParaRPr lang="zh-CN" altLang="en-US" sz="1200" b="1">
              <a:solidFill>
                <a:schemeClr val="bg2"/>
              </a:solidFill>
              <a:latin typeface="Arial" panose="020B0604020202020204" pitchFamily="34" charset="0"/>
              <a:cs typeface="Arial" panose="020B0604020202020204" pitchFamily="34" charset="0"/>
            </a:endParaRPr>
          </a:p>
        </p:txBody>
      </p:sp>
      <p:sp>
        <p:nvSpPr>
          <p:cNvPr id="83" name="文本框 82"/>
          <p:cNvSpPr txBox="1"/>
          <p:nvPr>
            <p:custDataLst>
              <p:tags r:id="rId5"/>
            </p:custDataLst>
          </p:nvPr>
        </p:nvSpPr>
        <p:spPr>
          <a:xfrm>
            <a:off x="6704965" y="3072765"/>
            <a:ext cx="1209040" cy="425450"/>
          </a:xfrm>
          <a:prstGeom prst="rect">
            <a:avLst/>
          </a:prstGeom>
          <a:noFill/>
        </p:spPr>
        <p:txBody>
          <a:bodyPr wrap="none" rtlCol="0" anchor="t">
            <a:noAutofit/>
          </a:bodyPr>
          <a:p>
            <a:pPr algn="l">
              <a:buClrTx/>
              <a:buSzTx/>
              <a:buFontTx/>
            </a:pPr>
            <a:r>
              <a:rPr lang="zh-CN" altLang="en-US" sz="1600" b="1">
                <a:solidFill>
                  <a:schemeClr val="bg2"/>
                </a:solidFill>
                <a:sym typeface="+mn-ea"/>
              </a:rPr>
              <a:t>应用场景</a:t>
            </a:r>
            <a:endParaRPr lang="zh-CN" altLang="en-US" sz="1600" b="1">
              <a:solidFill>
                <a:schemeClr val="bg2"/>
              </a:solidFill>
              <a:sym typeface="+mn-ea"/>
            </a:endParaRPr>
          </a:p>
        </p:txBody>
      </p:sp>
      <p:sp>
        <p:nvSpPr>
          <p:cNvPr id="84" name="文本框 83"/>
          <p:cNvSpPr txBox="1"/>
          <p:nvPr>
            <p:custDataLst>
              <p:tags r:id="rId6"/>
            </p:custDataLst>
          </p:nvPr>
        </p:nvSpPr>
        <p:spPr>
          <a:xfrm>
            <a:off x="6547485" y="3409950"/>
            <a:ext cx="2061210" cy="293370"/>
          </a:xfrm>
          <a:prstGeom prst="rect">
            <a:avLst/>
          </a:prstGeom>
          <a:noFill/>
        </p:spPr>
        <p:txBody>
          <a:bodyPr wrap="square" rtlCol="0" anchor="t">
            <a:noAutofit/>
          </a:bodyPr>
          <a:p>
            <a:pPr algn="ctr"/>
            <a:r>
              <a:rPr lang="en-US" altLang="zh-CN" sz="1200" b="1">
                <a:solidFill>
                  <a:schemeClr val="bg2"/>
                </a:solidFill>
                <a:latin typeface="Arial" panose="020B0604020202020204" pitchFamily="34" charset="0"/>
                <a:cs typeface="Arial" panose="020B0604020202020204" pitchFamily="34" charset="0"/>
              </a:rPr>
              <a:t>Application </a:t>
            </a:r>
            <a:r>
              <a:rPr lang="en-US" altLang="zh-CN" sz="1200" b="1">
                <a:solidFill>
                  <a:schemeClr val="bg2"/>
                </a:solidFill>
                <a:latin typeface="Arial" panose="020B0604020202020204" pitchFamily="34" charset="0"/>
                <a:cs typeface="Arial" panose="020B0604020202020204" pitchFamily="34" charset="0"/>
                <a:sym typeface="+mn-ea"/>
              </a:rPr>
              <a:t>scenario</a:t>
            </a:r>
            <a:r>
              <a:rPr lang="zh-CN" altLang="en-US" sz="1200" b="1">
                <a:solidFill>
                  <a:schemeClr val="bg2"/>
                </a:solidFill>
                <a:latin typeface="+mj-lt"/>
                <a:cs typeface="+mj-lt"/>
                <a:sym typeface="+mn-ea"/>
              </a:rPr>
              <a:t>s</a:t>
            </a:r>
            <a:endParaRPr lang="zh-CN" altLang="en-US" sz="1200" b="1">
              <a:solidFill>
                <a:schemeClr val="bg2"/>
              </a:solidFill>
              <a:latin typeface="+mj-lt"/>
              <a:cs typeface="+mj-lt"/>
              <a:sym typeface="+mn-ea"/>
            </a:endParaRPr>
          </a:p>
        </p:txBody>
      </p:sp>
      <p:sp>
        <p:nvSpPr>
          <p:cNvPr id="59" name="文本框 58"/>
          <p:cNvSpPr txBox="1"/>
          <p:nvPr>
            <p:custDataLst>
              <p:tags r:id="rId7"/>
            </p:custDataLst>
          </p:nvPr>
        </p:nvSpPr>
        <p:spPr>
          <a:xfrm>
            <a:off x="9249410" y="3072765"/>
            <a:ext cx="995680" cy="337185"/>
          </a:xfrm>
          <a:prstGeom prst="rect">
            <a:avLst/>
          </a:prstGeom>
          <a:noFill/>
        </p:spPr>
        <p:txBody>
          <a:bodyPr wrap="none" rtlCol="0" anchor="t">
            <a:spAutoFit/>
          </a:bodyPr>
          <a:p>
            <a:r>
              <a:rPr lang="zh-CN" altLang="en-US" sz="1600" b="1">
                <a:solidFill>
                  <a:schemeClr val="bg2"/>
                </a:solidFill>
                <a:sym typeface="+mn-ea"/>
              </a:rPr>
              <a:t>产品优势</a:t>
            </a:r>
            <a:endParaRPr lang="zh-CN" altLang="en-US" sz="1600" b="1">
              <a:solidFill>
                <a:schemeClr val="bg2"/>
              </a:solidFill>
              <a:sym typeface="+mn-ea"/>
            </a:endParaRPr>
          </a:p>
        </p:txBody>
      </p:sp>
      <p:sp>
        <p:nvSpPr>
          <p:cNvPr id="60" name="文本框 59"/>
          <p:cNvSpPr txBox="1"/>
          <p:nvPr>
            <p:custDataLst>
              <p:tags r:id="rId8"/>
            </p:custDataLst>
          </p:nvPr>
        </p:nvSpPr>
        <p:spPr>
          <a:xfrm>
            <a:off x="9249410" y="3392170"/>
            <a:ext cx="1697990" cy="275590"/>
          </a:xfrm>
          <a:prstGeom prst="rect">
            <a:avLst/>
          </a:prstGeom>
          <a:noFill/>
        </p:spPr>
        <p:txBody>
          <a:bodyPr wrap="square" rtlCol="0" anchor="t">
            <a:spAutoFit/>
          </a:bodyPr>
          <a:p>
            <a:pPr algn="ctr"/>
            <a:r>
              <a:rPr lang="zh-CN" altLang="en-US" sz="1200" b="1">
                <a:solidFill>
                  <a:schemeClr val="bg2"/>
                </a:solidFill>
                <a:latin typeface="Arial" panose="020B0604020202020204" pitchFamily="34" charset="0"/>
                <a:cs typeface="Arial" panose="020B0604020202020204" pitchFamily="34" charset="0"/>
                <a:sym typeface="+mn-ea"/>
              </a:rPr>
              <a:t>Product</a:t>
            </a:r>
            <a:r>
              <a:rPr lang="en-US" altLang="zh-CN" sz="1200" b="1">
                <a:solidFill>
                  <a:schemeClr val="bg2"/>
                </a:solidFill>
                <a:latin typeface="Arial" panose="020B0604020202020204" pitchFamily="34" charset="0"/>
                <a:cs typeface="Arial" panose="020B0604020202020204" pitchFamily="34" charset="0"/>
                <a:sym typeface="+mn-ea"/>
              </a:rPr>
              <a:t> </a:t>
            </a:r>
            <a:r>
              <a:rPr lang="zh-CN" altLang="en-US" sz="1200" b="1">
                <a:solidFill>
                  <a:schemeClr val="bg2"/>
                </a:solidFill>
                <a:latin typeface="Arial" panose="020B0604020202020204" pitchFamily="34" charset="0"/>
                <a:cs typeface="Arial" panose="020B0604020202020204" pitchFamily="34" charset="0"/>
                <a:sym typeface="+mn-ea"/>
              </a:rPr>
              <a:t>advantages</a:t>
            </a:r>
            <a:endParaRPr lang="zh-CN" altLang="en-US" sz="1200" b="1">
              <a:solidFill>
                <a:schemeClr val="bg2"/>
              </a:solidFill>
              <a:latin typeface="Arial" panose="020B0604020202020204" pitchFamily="34" charset="0"/>
              <a:cs typeface="Arial" panose="020B0604020202020204" pitchFamily="34" charset="0"/>
              <a:sym typeface="+mn-ea"/>
            </a:endParaRPr>
          </a:p>
        </p:txBody>
      </p:sp>
      <p:sp>
        <p:nvSpPr>
          <p:cNvPr id="7" name="文本框 6"/>
          <p:cNvSpPr txBox="1"/>
          <p:nvPr/>
        </p:nvSpPr>
        <p:spPr>
          <a:xfrm>
            <a:off x="1040130" y="462280"/>
            <a:ext cx="5775325" cy="1322070"/>
          </a:xfrm>
          <a:prstGeom prst="rect">
            <a:avLst/>
          </a:prstGeom>
          <a:noFill/>
          <a:ln>
            <a:noFill/>
          </a:ln>
        </p:spPr>
        <p:txBody>
          <a:bodyPr wrap="square" rtlCol="0">
            <a:spAutoFit/>
          </a:bodyPr>
          <a:p>
            <a:r>
              <a:rPr lang="en-US" altLang="zh-CN" sz="8000" b="1">
                <a:ln w="12700">
                  <a:solidFill>
                    <a:schemeClr val="bg2">
                      <a:lumMod val="65000"/>
                    </a:schemeClr>
                  </a:solidFill>
                  <a:prstDash val="solid"/>
                </a:ln>
                <a:solidFill>
                  <a:schemeClr val="bg1">
                    <a:alpha val="85000"/>
                  </a:schemeClr>
                </a:solidFill>
                <a:effectLst/>
                <a:latin typeface="Arial" panose="020B0604020202020204" pitchFamily="34" charset="0"/>
                <a:ea typeface="阿里巴巴普惠体 M" panose="00020600040101010101" charset="-122"/>
                <a:cs typeface="Arial" panose="020B0604020202020204" pitchFamily="34" charset="0"/>
              </a:rPr>
              <a:t>CONTENTS</a:t>
            </a:r>
            <a:endParaRPr lang="en-US" altLang="zh-CN" sz="8000" b="1">
              <a:ln w="12700">
                <a:solidFill>
                  <a:schemeClr val="bg2">
                    <a:lumMod val="65000"/>
                  </a:schemeClr>
                </a:solidFill>
                <a:prstDash val="solid"/>
              </a:ln>
              <a:solidFill>
                <a:schemeClr val="bg1">
                  <a:alpha val="85000"/>
                </a:schemeClr>
              </a:solidFill>
              <a:effectLst/>
              <a:latin typeface="Arial" panose="020B0604020202020204" pitchFamily="34" charset="0"/>
              <a:ea typeface="阿里巴巴普惠体 M" panose="00020600040101010101" charset="-122"/>
              <a:cs typeface="Arial" panose="020B0604020202020204" pitchFamily="34" charset="0"/>
            </a:endParaRPr>
          </a:p>
        </p:txBody>
      </p:sp>
      <p:sp>
        <p:nvSpPr>
          <p:cNvPr id="8" name="文本框 7"/>
          <p:cNvSpPr txBox="1"/>
          <p:nvPr/>
        </p:nvSpPr>
        <p:spPr>
          <a:xfrm>
            <a:off x="1135380" y="1722120"/>
            <a:ext cx="1332230" cy="706755"/>
          </a:xfrm>
          <a:prstGeom prst="rect">
            <a:avLst/>
          </a:prstGeom>
          <a:noFill/>
        </p:spPr>
        <p:txBody>
          <a:bodyPr wrap="square" rtlCol="0">
            <a:spAutoFit/>
          </a:bodyPr>
          <a:p>
            <a:r>
              <a:rPr lang="zh-CN" altLang="en-US" sz="4000" b="1"/>
              <a:t>目录</a:t>
            </a:r>
            <a:endParaRPr lang="zh-CN" altLang="en-US" sz="4000" b="1"/>
          </a:p>
        </p:txBody>
      </p:sp>
      <p:sp>
        <p:nvSpPr>
          <p:cNvPr id="16" name="文本框 15"/>
          <p:cNvSpPr txBox="1"/>
          <p:nvPr/>
        </p:nvSpPr>
        <p:spPr>
          <a:xfrm>
            <a:off x="2184400" y="3854450"/>
            <a:ext cx="1222375" cy="922020"/>
          </a:xfrm>
          <a:prstGeom prst="rect">
            <a:avLst/>
          </a:prstGeom>
          <a:noFill/>
        </p:spPr>
        <p:txBody>
          <a:bodyPr wrap="square" rtlCol="0">
            <a:spAutoFit/>
          </a:bodyPr>
          <a:p>
            <a:r>
              <a:rPr lang="en-US" altLang="zh-CN" sz="5400">
                <a:solidFill>
                  <a:schemeClr val="bg1">
                    <a:alpha val="70000"/>
                  </a:schemeClr>
                </a:solidFill>
                <a:latin typeface="微软雅黑" panose="020B0503020204020204" charset="-122"/>
                <a:ea typeface="微软雅黑" panose="020B0503020204020204" charset="-122"/>
              </a:rPr>
              <a:t>01</a:t>
            </a:r>
            <a:endParaRPr lang="en-US" altLang="zh-CN" sz="5400">
              <a:solidFill>
                <a:schemeClr val="bg1">
                  <a:alpha val="70000"/>
                </a:schemeClr>
              </a:solidFill>
              <a:latin typeface="微软雅黑" panose="020B0503020204020204" charset="-122"/>
              <a:ea typeface="微软雅黑" panose="020B0503020204020204" charset="-122"/>
            </a:endParaRPr>
          </a:p>
        </p:txBody>
      </p:sp>
      <p:sp>
        <p:nvSpPr>
          <p:cNvPr id="17" name="文本框 16"/>
          <p:cNvSpPr txBox="1"/>
          <p:nvPr/>
        </p:nvSpPr>
        <p:spPr>
          <a:xfrm>
            <a:off x="4714240" y="3857625"/>
            <a:ext cx="1222375" cy="922020"/>
          </a:xfrm>
          <a:prstGeom prst="rect">
            <a:avLst/>
          </a:prstGeom>
          <a:noFill/>
        </p:spPr>
        <p:txBody>
          <a:bodyPr wrap="square" rtlCol="0">
            <a:spAutoFit/>
          </a:bodyPr>
          <a:p>
            <a:r>
              <a:rPr lang="en-US" altLang="zh-CN" sz="5400">
                <a:solidFill>
                  <a:schemeClr val="bg1">
                    <a:alpha val="70000"/>
                  </a:schemeClr>
                </a:solidFill>
                <a:latin typeface="微软雅黑" panose="020B0503020204020204" charset="-122"/>
                <a:ea typeface="微软雅黑" panose="020B0503020204020204" charset="-122"/>
              </a:rPr>
              <a:t>02</a:t>
            </a:r>
            <a:endParaRPr lang="en-US" altLang="zh-CN" sz="5400">
              <a:solidFill>
                <a:schemeClr val="bg1">
                  <a:alpha val="70000"/>
                </a:schemeClr>
              </a:solidFill>
              <a:latin typeface="微软雅黑" panose="020B0503020204020204" charset="-122"/>
              <a:ea typeface="微软雅黑" panose="020B0503020204020204" charset="-122"/>
            </a:endParaRPr>
          </a:p>
        </p:txBody>
      </p:sp>
      <p:sp>
        <p:nvSpPr>
          <p:cNvPr id="19" name="文本框 18"/>
          <p:cNvSpPr txBox="1"/>
          <p:nvPr/>
        </p:nvSpPr>
        <p:spPr>
          <a:xfrm>
            <a:off x="7330440" y="3857625"/>
            <a:ext cx="1222375" cy="922020"/>
          </a:xfrm>
          <a:prstGeom prst="rect">
            <a:avLst/>
          </a:prstGeom>
          <a:noFill/>
        </p:spPr>
        <p:txBody>
          <a:bodyPr wrap="square" rtlCol="0">
            <a:spAutoFit/>
          </a:bodyPr>
          <a:p>
            <a:r>
              <a:rPr lang="en-US" altLang="zh-CN" sz="5400">
                <a:solidFill>
                  <a:schemeClr val="bg1">
                    <a:alpha val="70000"/>
                  </a:schemeClr>
                </a:solidFill>
                <a:latin typeface="微软雅黑" panose="020B0503020204020204" charset="-122"/>
                <a:ea typeface="微软雅黑" panose="020B0503020204020204" charset="-122"/>
              </a:rPr>
              <a:t>03</a:t>
            </a:r>
            <a:endParaRPr lang="en-US" altLang="zh-CN" sz="5400">
              <a:solidFill>
                <a:schemeClr val="bg1">
                  <a:alpha val="70000"/>
                </a:schemeClr>
              </a:solidFill>
              <a:latin typeface="微软雅黑" panose="020B0503020204020204" charset="-122"/>
              <a:ea typeface="微软雅黑" panose="020B0503020204020204" charset="-122"/>
            </a:endParaRPr>
          </a:p>
        </p:txBody>
      </p:sp>
      <p:sp>
        <p:nvSpPr>
          <p:cNvPr id="20" name="文本框 19"/>
          <p:cNvSpPr txBox="1"/>
          <p:nvPr/>
        </p:nvSpPr>
        <p:spPr>
          <a:xfrm>
            <a:off x="9851390" y="3837305"/>
            <a:ext cx="1222375" cy="922020"/>
          </a:xfrm>
          <a:prstGeom prst="rect">
            <a:avLst/>
          </a:prstGeom>
          <a:noFill/>
        </p:spPr>
        <p:txBody>
          <a:bodyPr wrap="square" rtlCol="0">
            <a:spAutoFit/>
          </a:bodyPr>
          <a:p>
            <a:r>
              <a:rPr lang="en-US" altLang="zh-CN" sz="5400">
                <a:solidFill>
                  <a:schemeClr val="bg1">
                    <a:alpha val="70000"/>
                  </a:schemeClr>
                </a:solidFill>
                <a:latin typeface="微软雅黑" panose="020B0503020204020204" charset="-122"/>
                <a:ea typeface="微软雅黑" panose="020B0503020204020204" charset="-122"/>
              </a:rPr>
              <a:t>04</a:t>
            </a:r>
            <a:endParaRPr lang="en-US" altLang="zh-CN" sz="5400">
              <a:solidFill>
                <a:schemeClr val="bg1">
                  <a:alpha val="70000"/>
                </a:schemeClr>
              </a:solidFill>
              <a:latin typeface="微软雅黑" panose="020B0503020204020204" charset="-122"/>
              <a:ea typeface="微软雅黑" panose="020B0503020204020204" charset="-122"/>
            </a:endParaRPr>
          </a:p>
        </p:txBody>
      </p:sp>
    </p:spTree>
    <p:custDataLst>
      <p:tags r:id="rId9"/>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lumMod val="85000"/>
                <a:alpha val="0"/>
              </a:schemeClr>
            </a:gs>
          </a:gsLst>
          <a:lin ang="5400000" scaled="0"/>
        </a:gradFill>
        <a:effectLst/>
      </p:bgPr>
    </p:bg>
    <p:spTree>
      <p:nvGrpSpPr>
        <p:cNvPr id="1" name=""/>
        <p:cNvGrpSpPr/>
        <p:nvPr/>
      </p:nvGrpSpPr>
      <p:grpSpPr/>
      <p:sp>
        <p:nvSpPr>
          <p:cNvPr id="2" name="页脚占位符 1"/>
          <p:cNvSpPr>
            <a:spLocks noGrp="1"/>
          </p:cNvSpPr>
          <p:nvPr>
            <p:ph type="ftr" sz="quarter" idx="11"/>
          </p:nvPr>
        </p:nvSpPr>
        <p:spPr>
          <a:xfrm>
            <a:off x="4116000" y="6123900"/>
            <a:ext cx="3960000" cy="316800"/>
          </a:xfrm>
        </p:spPr>
        <p:txBody>
          <a:bodyPr/>
          <a:p>
            <a:r>
              <a:rPr lang="zh-CN" altLang="en-US"/>
              <a:t>1</a:t>
            </a:r>
            <a:endParaRPr lang="zh-CN" altLang="en-US"/>
          </a:p>
        </p:txBody>
      </p:sp>
      <p:sp>
        <p:nvSpPr>
          <p:cNvPr id="14" name="文本框 13"/>
          <p:cNvSpPr txBox="1"/>
          <p:nvPr/>
        </p:nvSpPr>
        <p:spPr>
          <a:xfrm>
            <a:off x="523875" y="177165"/>
            <a:ext cx="10868025" cy="829945"/>
          </a:xfrm>
          <a:prstGeom prst="rect">
            <a:avLst/>
          </a:prstGeom>
          <a:noFill/>
          <a:ln>
            <a:noFill/>
          </a:ln>
        </p:spPr>
        <p:txBody>
          <a:bodyPr wrap="square" rtlCol="0">
            <a:spAutoFit/>
          </a:bodyPr>
          <a:p>
            <a:r>
              <a:rPr lang="en-US" altLang="zh-CN" sz="4800" b="1">
                <a:ln w="12700">
                  <a:solidFill>
                    <a:schemeClr val="bg2">
                      <a:lumMod val="65000"/>
                      <a:alpha val="41000"/>
                    </a:schemeClr>
                  </a:solidFill>
                  <a:prstDash val="solid"/>
                </a:ln>
                <a:solidFill>
                  <a:schemeClr val="bg1">
                    <a:alpha val="35000"/>
                  </a:schemeClr>
                </a:solidFill>
                <a:effectLst/>
                <a:latin typeface="Arial" panose="020B0604020202020204" pitchFamily="34" charset="0"/>
                <a:ea typeface="阿里巴巴普惠体 M" panose="00020600040101010101" charset="-122"/>
                <a:cs typeface="Arial" panose="020B0604020202020204" pitchFamily="34" charset="0"/>
              </a:rPr>
              <a:t>CORE FUNCTION</a:t>
            </a:r>
            <a:endParaRPr lang="en-US" altLang="zh-CN" sz="4800" b="1">
              <a:ln w="12700">
                <a:solidFill>
                  <a:schemeClr val="bg2">
                    <a:lumMod val="65000"/>
                    <a:alpha val="41000"/>
                  </a:schemeClr>
                </a:solidFill>
                <a:prstDash val="solid"/>
              </a:ln>
              <a:solidFill>
                <a:schemeClr val="bg1">
                  <a:alpha val="35000"/>
                </a:schemeClr>
              </a:solidFill>
              <a:effectLst/>
              <a:latin typeface="Arial" panose="020B0604020202020204" pitchFamily="34" charset="0"/>
              <a:ea typeface="阿里巴巴普惠体 M" panose="00020600040101010101" charset="-122"/>
              <a:cs typeface="Arial" panose="020B0604020202020204" pitchFamily="34" charset="0"/>
            </a:endParaRPr>
          </a:p>
        </p:txBody>
      </p:sp>
      <p:sp>
        <p:nvSpPr>
          <p:cNvPr id="18" name="文本框 17"/>
          <p:cNvSpPr txBox="1"/>
          <p:nvPr/>
        </p:nvSpPr>
        <p:spPr>
          <a:xfrm>
            <a:off x="1152525" y="332105"/>
            <a:ext cx="1616710" cy="521970"/>
          </a:xfrm>
          <a:prstGeom prst="rect">
            <a:avLst/>
          </a:prstGeom>
          <a:noFill/>
        </p:spPr>
        <p:txBody>
          <a:bodyPr wrap="square" rtlCol="0">
            <a:spAutoFit/>
          </a:bodyPr>
          <a:p>
            <a:r>
              <a:rPr lang="zh-CN" altLang="en-US" sz="2800" b="1">
                <a:sym typeface="+mn-ea"/>
              </a:rPr>
              <a:t>核心功能</a:t>
            </a:r>
            <a:endParaRPr lang="zh-CN" altLang="en-US" sz="2800" b="1">
              <a:sym typeface="+mn-ea"/>
            </a:endParaRPr>
          </a:p>
        </p:txBody>
      </p:sp>
      <p:sp>
        <p:nvSpPr>
          <p:cNvPr id="20" name="椭圆 19"/>
          <p:cNvSpPr/>
          <p:nvPr/>
        </p:nvSpPr>
        <p:spPr>
          <a:xfrm>
            <a:off x="641985" y="394335"/>
            <a:ext cx="396000" cy="396000"/>
          </a:xfrm>
          <a:prstGeom prst="ellipse">
            <a:avLst/>
          </a:prstGeom>
          <a:gradFill>
            <a:gsLst>
              <a:gs pos="100000">
                <a:schemeClr val="bg2">
                  <a:lumMod val="95000"/>
                </a:schemeClr>
              </a:gs>
              <a:gs pos="84000">
                <a:schemeClr val="bg2">
                  <a:lumMod val="95000"/>
                </a:schemeClr>
              </a:gs>
              <a:gs pos="50000">
                <a:srgbClr val="C00000"/>
              </a:gs>
            </a:gsLst>
            <a:lin ang="2700000" scaled="0"/>
          </a:gradFill>
          <a:ln w="28575">
            <a:gradFill>
              <a:gsLst>
                <a:gs pos="20000">
                  <a:schemeClr val="tx2">
                    <a:lumMod val="10000"/>
                    <a:lumOff val="90000"/>
                  </a:schemeClr>
                </a:gs>
                <a:gs pos="57000">
                  <a:srgbClr val="C00000"/>
                </a:gs>
              </a:gsLst>
              <a:lin ang="468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000" b="1"/>
          </a:p>
        </p:txBody>
      </p:sp>
      <p:graphicFrame>
        <p:nvGraphicFramePr>
          <p:cNvPr id="3" name="表格 2"/>
          <p:cNvGraphicFramePr/>
          <p:nvPr>
            <p:custDataLst>
              <p:tags r:id="rId1"/>
            </p:custDataLst>
          </p:nvPr>
        </p:nvGraphicFramePr>
        <p:xfrm>
          <a:off x="641985" y="953770"/>
          <a:ext cx="11061065" cy="5569585"/>
        </p:xfrm>
        <a:graphic>
          <a:graphicData uri="http://schemas.openxmlformats.org/drawingml/2006/table">
            <a:tbl>
              <a:tblPr firstRow="1" bandRow="1">
                <a:tableStyleId>{5C22544A-7EE6-4342-B048-85BDC9FD1C3A}</a:tableStyleId>
              </a:tblPr>
              <a:tblGrid>
                <a:gridCol w="1219200"/>
                <a:gridCol w="2585085"/>
                <a:gridCol w="2831465"/>
                <a:gridCol w="1840865"/>
                <a:gridCol w="2584450"/>
              </a:tblGrid>
              <a:tr h="521970">
                <a:tc>
                  <a:txBody>
                    <a:bodyPr/>
                    <a:p>
                      <a:pPr algn="ctr">
                        <a:buNone/>
                      </a:pPr>
                      <a:r>
                        <a:rPr lang="zh-CN" altLang="en-US" sz="1600">
                          <a:solidFill>
                            <a:schemeClr val="bg1"/>
                          </a:solidFill>
                          <a:sym typeface="+mn-ea"/>
                        </a:rPr>
                        <a:t>功能模块</a:t>
                      </a:r>
                      <a:endParaRPr lang="zh-CN" altLang="en-US" sz="1600">
                        <a:solidFill>
                          <a:schemeClr val="bg1"/>
                        </a:solidFill>
                        <a:sym typeface="+mn-ea"/>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00000"/>
                    </a:solidFill>
                  </a:tcPr>
                </a:tc>
                <a:tc>
                  <a:txBody>
                    <a:bodyPr/>
                    <a:p>
                      <a:pPr algn="ctr">
                        <a:buNone/>
                      </a:pPr>
                      <a:r>
                        <a:rPr lang="zh-CN" altLang="en-US" sz="1200" b="1">
                          <a:solidFill>
                            <a:schemeClr val="tx1">
                              <a:lumMod val="95000"/>
                              <a:lumOff val="5000"/>
                            </a:schemeClr>
                          </a:solidFill>
                        </a:rPr>
                        <a:t>机构汇总分析/对标分析</a:t>
                      </a:r>
                      <a:endParaRPr lang="zh-CN" altLang="en-US" sz="1200" b="1">
                        <a:solidFill>
                          <a:schemeClr val="tx1">
                            <a:lumMod val="95000"/>
                            <a:lumOff val="5000"/>
                          </a:schemeClr>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2E1DF"/>
                    </a:solidFill>
                  </a:tcPr>
                </a:tc>
                <a:tc>
                  <a:txBody>
                    <a:bodyPr/>
                    <a:p>
                      <a:pPr algn="ctr">
                        <a:buNone/>
                      </a:pPr>
                      <a:r>
                        <a:rPr lang="zh-CN" altLang="en-US" sz="1200" b="1">
                          <a:solidFill>
                            <a:schemeClr val="tx1">
                              <a:lumMod val="95000"/>
                              <a:lumOff val="5000"/>
                            </a:schemeClr>
                          </a:solidFill>
                        </a:rPr>
                        <a:t>机构学科分析/对标分析</a:t>
                      </a:r>
                      <a:endParaRPr lang="zh-CN" altLang="en-US" sz="1200" b="1">
                        <a:solidFill>
                          <a:schemeClr val="tx1">
                            <a:lumMod val="95000"/>
                            <a:lumOff val="5000"/>
                          </a:schemeClr>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2E1DF"/>
                    </a:solidFill>
                  </a:tcPr>
                </a:tc>
                <a:tc>
                  <a:txBody>
                    <a:bodyPr/>
                    <a:p>
                      <a:pPr algn="ctr">
                        <a:buClrTx/>
                        <a:buSzTx/>
                        <a:buFontTx/>
                        <a:buNone/>
                      </a:pPr>
                      <a:r>
                        <a:rPr lang="zh-CN" altLang="en-US" sz="1200" b="1">
                          <a:solidFill>
                            <a:schemeClr val="tx1">
                              <a:lumMod val="95000"/>
                              <a:lumOff val="5000"/>
                            </a:schemeClr>
                          </a:solidFill>
                          <a:sym typeface="+mn-ea"/>
                        </a:rPr>
                        <a:t>地区汇总分析/对标分析</a:t>
                      </a:r>
                      <a:endParaRPr lang="zh-CN" altLang="en-US" sz="1200" b="1">
                        <a:solidFill>
                          <a:schemeClr val="tx1">
                            <a:lumMod val="95000"/>
                            <a:lumOff val="5000"/>
                          </a:schemeClr>
                        </a:solidFill>
                        <a:sym typeface="+mn-ea"/>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2E1DF"/>
                    </a:solidFill>
                  </a:tcPr>
                </a:tc>
                <a:tc>
                  <a:txBody>
                    <a:bodyPr/>
                    <a:p>
                      <a:pPr algn="ctr">
                        <a:buNone/>
                      </a:pPr>
                      <a:r>
                        <a:rPr lang="zh-CN" altLang="en-US" sz="1200" b="1">
                          <a:solidFill>
                            <a:schemeClr val="tx1">
                              <a:lumMod val="95000"/>
                              <a:lumOff val="5000"/>
                            </a:schemeClr>
                          </a:solidFill>
                          <a:sym typeface="+mn-ea"/>
                        </a:rPr>
                        <a:t>地区学科分析/对标分析</a:t>
                      </a:r>
                      <a:endParaRPr lang="zh-CN" altLang="en-US" sz="1200" b="1">
                        <a:solidFill>
                          <a:schemeClr val="tx1">
                            <a:lumMod val="95000"/>
                            <a:lumOff val="5000"/>
                          </a:schemeClr>
                        </a:solidFill>
                        <a:sym typeface="+mn-ea"/>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2E1DF"/>
                    </a:solidFill>
                  </a:tcPr>
                </a:tc>
              </a:tr>
              <a:tr h="1765935">
                <a:tc>
                  <a:txBody>
                    <a:bodyPr/>
                    <a:p>
                      <a:pPr algn="ctr">
                        <a:buClrTx/>
                        <a:buSzTx/>
                        <a:buFontTx/>
                        <a:buNone/>
                      </a:pPr>
                      <a:r>
                        <a:rPr lang="zh-CN" altLang="en-US" sz="1600" b="1">
                          <a:solidFill>
                            <a:schemeClr val="bg1"/>
                          </a:solidFill>
                          <a:sym typeface="+mn-ea"/>
                        </a:rPr>
                        <a:t>分析功能</a:t>
                      </a:r>
                      <a:endParaRPr lang="zh-CN" altLang="en-US" sz="1600" b="1">
                        <a:solidFill>
                          <a:schemeClr val="bg1"/>
                        </a:solidFill>
                        <a:sym typeface="+mn-ea"/>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00000"/>
                    </a:solidFill>
                  </a:tcPr>
                </a:tc>
                <a:tc gridSpan="4">
                  <a:txBody>
                    <a:bodyPr/>
                    <a:p>
                      <a:pPr>
                        <a:lnSpc>
                          <a:spcPct val="150000"/>
                        </a:lnSpc>
                      </a:pPr>
                      <a:r>
                        <a:rPr lang="zh-CN" altLang="en-US" sz="1100" b="1" dirty="0" smtClean="0">
                          <a:solidFill>
                            <a:schemeClr val="tx1">
                              <a:lumMod val="95000"/>
                              <a:lumOff val="5000"/>
                            </a:schemeClr>
                          </a:solidFill>
                          <a:latin typeface="+mn-ea"/>
                          <a:cs typeface="+mn-ea"/>
                          <a:sym typeface="+mn-ea"/>
                        </a:rPr>
                        <a:t>定量指标统计分析</a:t>
                      </a:r>
                      <a:endParaRPr lang="en-US" altLang="zh-CN" sz="1100" b="0" dirty="0" smtClean="0">
                        <a:solidFill>
                          <a:srgbClr val="C00000"/>
                        </a:solidFill>
                        <a:latin typeface="+mn-ea"/>
                        <a:cs typeface="+mn-ea"/>
                        <a:sym typeface="+mn-ea"/>
                      </a:endParaRPr>
                    </a:p>
                    <a:p>
                      <a:pPr>
                        <a:lnSpc>
                          <a:spcPct val="150000"/>
                        </a:lnSpc>
                        <a:buFont typeface="Wingdings" panose="05000000000000000000" pitchFamily="2" charset="2"/>
                        <a:buChar char="u"/>
                      </a:pPr>
                      <a:r>
                        <a:rPr lang="zh-CN" altLang="en-US" sz="1100" b="0" dirty="0" smtClean="0">
                          <a:solidFill>
                            <a:schemeClr val="tx1">
                              <a:lumMod val="75000"/>
                              <a:lumOff val="25000"/>
                            </a:schemeClr>
                          </a:solidFill>
                          <a:latin typeface="+mn-ea"/>
                          <a:cs typeface="+mn-ea"/>
                          <a:sym typeface="+mn-ea"/>
                        </a:rPr>
                        <a:t>  </a:t>
                      </a:r>
                      <a:r>
                        <a:rPr lang="zh-CN" altLang="en-US" sz="1000" b="0" dirty="0" smtClean="0">
                          <a:solidFill>
                            <a:schemeClr val="tx1">
                              <a:lumMod val="75000"/>
                              <a:lumOff val="25000"/>
                            </a:schemeClr>
                          </a:solidFill>
                          <a:latin typeface="+mn-ea"/>
                          <a:cs typeface="+mn-ea"/>
                          <a:sym typeface="+mn-ea"/>
                        </a:rPr>
                        <a:t>国内学术期刊、国内核心期刊、国际学术期刊发文分类</a:t>
                      </a:r>
                      <a:r>
                        <a:rPr lang="en-US" altLang="zh-CN" sz="1000" b="0" dirty="0" smtClean="0">
                          <a:solidFill>
                            <a:schemeClr val="tx1">
                              <a:lumMod val="75000"/>
                              <a:lumOff val="25000"/>
                            </a:schemeClr>
                          </a:solidFill>
                          <a:latin typeface="+mn-ea"/>
                          <a:cs typeface="+mn-ea"/>
                          <a:sym typeface="+mn-ea"/>
                        </a:rPr>
                        <a:t>/</a:t>
                      </a:r>
                      <a:r>
                        <a:rPr lang="zh-CN" altLang="en-US" sz="1000" b="0" dirty="0" smtClean="0">
                          <a:solidFill>
                            <a:schemeClr val="tx1">
                              <a:lumMod val="75000"/>
                              <a:lumOff val="25000"/>
                            </a:schemeClr>
                          </a:solidFill>
                          <a:latin typeface="+mn-ea"/>
                          <a:cs typeface="+mn-ea"/>
                          <a:sym typeface="+mn-ea"/>
                        </a:rPr>
                        <a:t>分区统计</a:t>
                      </a:r>
                      <a:endParaRPr lang="en-US" altLang="zh-CN" sz="1000" b="0" dirty="0" smtClean="0">
                        <a:solidFill>
                          <a:schemeClr val="tx1">
                            <a:lumMod val="75000"/>
                            <a:lumOff val="25000"/>
                          </a:schemeClr>
                        </a:solidFill>
                        <a:latin typeface="+mn-ea"/>
                        <a:cs typeface="+mn-ea"/>
                        <a:sym typeface="+mn-ea"/>
                      </a:endParaRPr>
                    </a:p>
                    <a:p>
                      <a:pPr>
                        <a:lnSpc>
                          <a:spcPct val="150000"/>
                        </a:lnSpc>
                        <a:buFont typeface="Wingdings" panose="05000000000000000000" pitchFamily="2" charset="2"/>
                        <a:buChar char="u"/>
                      </a:pPr>
                      <a:r>
                        <a:rPr lang="zh-CN" altLang="en-US" sz="1000" b="0" dirty="0" smtClean="0">
                          <a:solidFill>
                            <a:schemeClr val="tx1">
                              <a:lumMod val="75000"/>
                              <a:lumOff val="25000"/>
                            </a:schemeClr>
                          </a:solidFill>
                          <a:latin typeface="+mn-ea"/>
                          <a:cs typeface="+mn-ea"/>
                          <a:sym typeface="+mn-ea"/>
                        </a:rPr>
                        <a:t> 学术会议（国际、国内、全国级）、重要报纸（中央、地方级）发文统计</a:t>
                      </a:r>
                      <a:endParaRPr lang="en-US" altLang="zh-CN" sz="1000" b="0" dirty="0" smtClean="0">
                        <a:solidFill>
                          <a:schemeClr val="tx1">
                            <a:lumMod val="75000"/>
                            <a:lumOff val="25000"/>
                          </a:schemeClr>
                        </a:solidFill>
                        <a:latin typeface="+mn-ea"/>
                        <a:cs typeface="+mn-ea"/>
                        <a:sym typeface="+mn-ea"/>
                      </a:endParaRPr>
                    </a:p>
                    <a:p>
                      <a:pPr>
                        <a:lnSpc>
                          <a:spcPct val="150000"/>
                        </a:lnSpc>
                        <a:buFont typeface="Wingdings" panose="05000000000000000000" pitchFamily="2" charset="2"/>
                        <a:buChar char="u"/>
                      </a:pPr>
                      <a:r>
                        <a:rPr lang="zh-CN" altLang="en-US" sz="1000" b="0" dirty="0" smtClean="0">
                          <a:solidFill>
                            <a:schemeClr val="tx1">
                              <a:lumMod val="75000"/>
                              <a:lumOff val="25000"/>
                            </a:schemeClr>
                          </a:solidFill>
                          <a:latin typeface="+mn-ea"/>
                          <a:cs typeface="+mn-ea"/>
                          <a:sym typeface="+mn-ea"/>
                        </a:rPr>
                        <a:t> 基金论文、高被引论文、热点论文、被引频次、下载频次统计</a:t>
                      </a:r>
                      <a:endParaRPr lang="en-US" altLang="zh-CN" sz="1000" b="0" dirty="0" smtClean="0">
                        <a:solidFill>
                          <a:schemeClr val="tx1">
                            <a:lumMod val="75000"/>
                            <a:lumOff val="25000"/>
                          </a:schemeClr>
                        </a:solidFill>
                        <a:latin typeface="+mn-ea"/>
                        <a:cs typeface="+mn-ea"/>
                        <a:sym typeface="+mn-ea"/>
                      </a:endParaRPr>
                    </a:p>
                    <a:p>
                      <a:pPr>
                        <a:lnSpc>
                          <a:spcPct val="150000"/>
                        </a:lnSpc>
                        <a:buFont typeface="Wingdings" panose="05000000000000000000" pitchFamily="2" charset="2"/>
                        <a:buChar char="u"/>
                      </a:pPr>
                      <a:r>
                        <a:rPr lang="zh-CN" altLang="en-US" sz="1000" b="0" dirty="0" smtClean="0">
                          <a:solidFill>
                            <a:schemeClr val="tx1">
                              <a:lumMod val="75000"/>
                              <a:lumOff val="25000"/>
                            </a:schemeClr>
                          </a:solidFill>
                          <a:latin typeface="+mn-ea"/>
                          <a:cs typeface="+mn-ea"/>
                          <a:sym typeface="+mn-ea"/>
                        </a:rPr>
                        <a:t> 专利（发明、实用新型、外观设计）申请量、授权量统计</a:t>
                      </a:r>
                      <a:endParaRPr lang="en-US" altLang="zh-CN" sz="1000" b="0" dirty="0" smtClean="0">
                        <a:solidFill>
                          <a:schemeClr val="tx1">
                            <a:lumMod val="75000"/>
                            <a:lumOff val="25000"/>
                          </a:schemeClr>
                        </a:solidFill>
                        <a:latin typeface="+mn-ea"/>
                        <a:cs typeface="+mn-ea"/>
                        <a:sym typeface="+mn-ea"/>
                      </a:endParaRPr>
                    </a:p>
                    <a:p>
                      <a:pPr>
                        <a:lnSpc>
                          <a:spcPct val="150000"/>
                        </a:lnSpc>
                        <a:buFont typeface="Wingdings" panose="05000000000000000000" pitchFamily="2" charset="2"/>
                        <a:buChar char="u"/>
                      </a:pPr>
                      <a:r>
                        <a:rPr lang="zh-CN" altLang="en-US" sz="1000" b="0" dirty="0" smtClean="0">
                          <a:solidFill>
                            <a:schemeClr val="tx1">
                              <a:lumMod val="75000"/>
                              <a:lumOff val="25000"/>
                            </a:schemeClr>
                          </a:solidFill>
                          <a:latin typeface="+mn-ea"/>
                          <a:cs typeface="+mn-ea"/>
                          <a:sym typeface="+mn-ea"/>
                        </a:rPr>
                        <a:t> 国家自科</a:t>
                      </a:r>
                      <a:r>
                        <a:rPr lang="en-US" altLang="zh-CN" sz="1000" b="0" dirty="0" smtClean="0">
                          <a:solidFill>
                            <a:schemeClr val="tx1">
                              <a:lumMod val="75000"/>
                              <a:lumOff val="25000"/>
                            </a:schemeClr>
                          </a:solidFill>
                          <a:latin typeface="+mn-ea"/>
                          <a:cs typeface="+mn-ea"/>
                          <a:sym typeface="+mn-ea"/>
                        </a:rPr>
                        <a:t>/</a:t>
                      </a:r>
                      <a:r>
                        <a:rPr lang="zh-CN" altLang="en-US" sz="1000" b="0" dirty="0" smtClean="0">
                          <a:solidFill>
                            <a:schemeClr val="tx1">
                              <a:lumMod val="75000"/>
                              <a:lumOff val="25000"/>
                            </a:schemeClr>
                          </a:solidFill>
                          <a:latin typeface="+mn-ea"/>
                          <a:cs typeface="+mn-ea"/>
                          <a:sym typeface="+mn-ea"/>
                        </a:rPr>
                        <a:t>社科、教育规划、艺术基金、科技部、教育部项目课题分类统计</a:t>
                      </a:r>
                      <a:endParaRPr lang="en-US" altLang="zh-CN" sz="1000" b="0" dirty="0" smtClean="0">
                        <a:solidFill>
                          <a:schemeClr val="tx1">
                            <a:lumMod val="75000"/>
                            <a:lumOff val="25000"/>
                          </a:schemeClr>
                        </a:solidFill>
                        <a:latin typeface="+mn-ea"/>
                        <a:cs typeface="+mn-ea"/>
                        <a:sym typeface="+mn-ea"/>
                      </a:endParaRPr>
                    </a:p>
                    <a:p>
                      <a:pPr>
                        <a:lnSpc>
                          <a:spcPct val="150000"/>
                        </a:lnSpc>
                        <a:buFont typeface="Wingdings" panose="05000000000000000000" pitchFamily="2" charset="2"/>
                        <a:buChar char="u"/>
                      </a:pPr>
                      <a:r>
                        <a:rPr lang="zh-CN" altLang="en-US" sz="1000" b="0" dirty="0" smtClean="0">
                          <a:solidFill>
                            <a:schemeClr val="tx1">
                              <a:lumMod val="75000"/>
                              <a:lumOff val="25000"/>
                            </a:schemeClr>
                          </a:solidFill>
                          <a:latin typeface="+mn-ea"/>
                          <a:cs typeface="+mn-ea"/>
                          <a:sym typeface="+mn-ea"/>
                        </a:rPr>
                        <a:t> 国家级奖励、省部级奖（省级奖、部委奖）分类统计</a:t>
                      </a:r>
                      <a:endParaRPr lang="zh-CN" altLang="en-US" sz="1000" b="0" dirty="0" smtClean="0">
                        <a:solidFill>
                          <a:schemeClr val="tx1">
                            <a:lumMod val="75000"/>
                            <a:lumOff val="25000"/>
                          </a:schemeClr>
                        </a:solidFill>
                        <a:latin typeface="+mn-ea"/>
                        <a:cs typeface="+mn-ea"/>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cPr>
                    <a:lnT w="12700" cmpd="sng">
                      <a:solidFill>
                        <a:schemeClr val="tx1"/>
                      </a:solidFill>
                      <a:prstDash val="solid"/>
                    </a:lnT>
                    <a:lnB w="12700" cmpd="sng">
                      <a:solidFill>
                        <a:schemeClr val="tx1"/>
                      </a:solidFill>
                      <a:prstDash val="solid"/>
                    </a:lnB>
                    <a:solidFill>
                      <a:schemeClr val="bg1"/>
                    </a:solid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046480">
                <a:tc rowSpan="4">
                  <a:txBody>
                    <a:bodyPr/>
                    <a:p>
                      <a:pPr algn="ctr">
                        <a:buNone/>
                      </a:pPr>
                      <a:r>
                        <a:rPr lang="zh-CN" altLang="en-US" sz="1600" b="1">
                          <a:solidFill>
                            <a:schemeClr val="bg1"/>
                          </a:solidFill>
                          <a:sym typeface="Arial" panose="020B0604020202020204" pitchFamily="34" charset="0"/>
                        </a:rPr>
                        <a:t>特色功能</a:t>
                      </a:r>
                      <a:endParaRPr lang="zh-CN" altLang="en-US" sz="1200" b="0">
                        <a:solidFill>
                          <a:schemeClr val="bg1"/>
                        </a:solidFill>
                        <a:latin typeface="+mn-ea"/>
                        <a:sym typeface="Arial" panose="020B0604020202020204" pitchFamily="34" charset="0"/>
                      </a:endParaRPr>
                    </a:p>
                    <a:p>
                      <a:pPr algn="ctr">
                        <a:buNone/>
                      </a:pPr>
                      <a:endParaRPr lang="zh-CN" altLang="en-US" sz="1200" b="0">
                        <a:solidFill>
                          <a:schemeClr val="bg1"/>
                        </a:solidFill>
                        <a:latin typeface="+mn-ea"/>
                        <a:sym typeface="Arial" panose="020B0604020202020204" pitchFamily="3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00000"/>
                    </a:solidFill>
                  </a:tcPr>
                </a:tc>
                <a:tc>
                  <a:txBody>
                    <a:bodyPr/>
                    <a:p>
                      <a:pPr>
                        <a:lnSpc>
                          <a:spcPct val="150000"/>
                        </a:lnSpc>
                      </a:pPr>
                      <a:r>
                        <a:rPr lang="zh-CN" altLang="en-US" sz="1200" b="1" dirty="0" smtClean="0">
                          <a:solidFill>
                            <a:srgbClr val="CA0000"/>
                          </a:solidFill>
                          <a:latin typeface="+mn-ea"/>
                          <a:cs typeface="+mn-ea"/>
                          <a:sym typeface="+mn-ea"/>
                        </a:rPr>
                        <a:t> </a:t>
                      </a:r>
                      <a:r>
                        <a:rPr lang="zh-CN" altLang="en-US" sz="1100" b="1" dirty="0" smtClean="0">
                          <a:solidFill>
                            <a:srgbClr val="CA0000"/>
                          </a:solidFill>
                          <a:latin typeface="+mn-ea"/>
                          <a:cs typeface="+mn-ea"/>
                          <a:sym typeface="+mn-ea"/>
                        </a:rPr>
                        <a:t>热门学科分析</a:t>
                      </a:r>
                      <a:endParaRPr lang="en-US" altLang="zh-CN" sz="1100" b="0" dirty="0" smtClean="0">
                        <a:solidFill>
                          <a:srgbClr val="C00000"/>
                        </a:solidFill>
                        <a:latin typeface="+mn-ea"/>
                        <a:cs typeface="+mn-ea"/>
                        <a:sym typeface="+mn-ea"/>
                      </a:endParaRPr>
                    </a:p>
                    <a:p>
                      <a:pPr marL="171450" indent="-171450">
                        <a:lnSpc>
                          <a:spcPct val="150000"/>
                        </a:lnSpc>
                        <a:buFont typeface="Wingdings" panose="05000000000000000000" charset="0"/>
                        <a:buChar char="u"/>
                      </a:pPr>
                      <a:r>
                        <a:rPr lang="zh-CN" altLang="en-US" sz="1100" b="0" dirty="0" smtClean="0">
                          <a:solidFill>
                            <a:schemeClr val="tx1">
                              <a:lumMod val="75000"/>
                              <a:lumOff val="25000"/>
                            </a:schemeClr>
                          </a:solidFill>
                          <a:latin typeface="+mn-ea"/>
                          <a:cs typeface="+mn-ea"/>
                          <a:sym typeface="+mn-ea"/>
                        </a:rPr>
                        <a:t>高校热门学科发文指标统计</a:t>
                      </a:r>
                      <a:endParaRPr lang="zh-CN" altLang="en-US" sz="1100" b="0" dirty="0" smtClean="0">
                        <a:solidFill>
                          <a:schemeClr val="tx1">
                            <a:lumMod val="75000"/>
                            <a:lumOff val="25000"/>
                          </a:schemeClr>
                        </a:solidFill>
                        <a:latin typeface="+mn-ea"/>
                        <a:cs typeface="+mn-ea"/>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nSpc>
                          <a:spcPct val="150000"/>
                        </a:lnSpc>
                      </a:pPr>
                      <a:r>
                        <a:rPr lang="zh-CN" altLang="en-US" sz="1100" b="0" dirty="0" smtClean="0">
                          <a:solidFill>
                            <a:srgbClr val="CA0000"/>
                          </a:solidFill>
                          <a:latin typeface="+mn-ea"/>
                          <a:cs typeface="+mn-ea"/>
                          <a:sym typeface="+mn-ea"/>
                        </a:rPr>
                        <a:t> </a:t>
                      </a:r>
                      <a:r>
                        <a:rPr lang="zh-CN" altLang="en-US" sz="1100" b="1" dirty="0" smtClean="0">
                          <a:solidFill>
                            <a:srgbClr val="CA0000"/>
                          </a:solidFill>
                          <a:latin typeface="+mn-ea"/>
                          <a:cs typeface="+mn-ea"/>
                          <a:sym typeface="+mn-ea"/>
                        </a:rPr>
                        <a:t>顶刊</a:t>
                      </a:r>
                      <a:r>
                        <a:rPr lang="en-US" altLang="zh-CN" sz="1100" b="1" dirty="0" smtClean="0">
                          <a:solidFill>
                            <a:srgbClr val="CA0000"/>
                          </a:solidFill>
                          <a:latin typeface="+mn-ea"/>
                          <a:cs typeface="+mn-ea"/>
                          <a:sym typeface="+mn-ea"/>
                        </a:rPr>
                        <a:t>/</a:t>
                      </a:r>
                      <a:r>
                        <a:rPr lang="zh-CN" altLang="en-US" sz="1100" b="1" dirty="0" smtClean="0">
                          <a:solidFill>
                            <a:srgbClr val="CA0000"/>
                          </a:solidFill>
                          <a:latin typeface="+mn-ea"/>
                          <a:cs typeface="+mn-ea"/>
                          <a:sym typeface="+mn-ea"/>
                        </a:rPr>
                        <a:t>权威刊统计分析</a:t>
                      </a:r>
                      <a:endParaRPr lang="en-US" altLang="zh-CN" sz="1100" b="0" dirty="0" smtClean="0">
                        <a:solidFill>
                          <a:srgbClr val="C00000"/>
                        </a:solidFill>
                        <a:latin typeface="+mn-ea"/>
                        <a:cs typeface="+mn-ea"/>
                      </a:endParaRPr>
                    </a:p>
                    <a:p>
                      <a:pPr marL="171450" indent="-171450" algn="l">
                        <a:lnSpc>
                          <a:spcPct val="150000"/>
                        </a:lnSpc>
                        <a:buFont typeface="Wingdings" panose="05000000000000000000" charset="0"/>
                        <a:buChar char="u"/>
                      </a:pPr>
                      <a:r>
                        <a:rPr lang="zh-CN" altLang="en-US" sz="1000" b="0" dirty="0" smtClean="0">
                          <a:solidFill>
                            <a:schemeClr val="tx1"/>
                          </a:solidFill>
                          <a:latin typeface="+mn-ea"/>
                          <a:cs typeface="+mn-ea"/>
                          <a:sym typeface="+mn-ea"/>
                        </a:rPr>
                        <a:t>高发文量中</a:t>
                      </a:r>
                      <a:r>
                        <a:rPr lang="en-US" altLang="zh-CN" sz="1000" b="0" dirty="0" smtClean="0">
                          <a:solidFill>
                            <a:schemeClr val="tx1"/>
                          </a:solidFill>
                          <a:latin typeface="+mn-ea"/>
                          <a:cs typeface="+mn-ea"/>
                          <a:sym typeface="+mn-ea"/>
                        </a:rPr>
                        <a:t>/</a:t>
                      </a:r>
                      <a:r>
                        <a:rPr lang="zh-CN" altLang="en-US" sz="1000" b="0" dirty="0" smtClean="0">
                          <a:solidFill>
                            <a:schemeClr val="tx1"/>
                          </a:solidFill>
                          <a:latin typeface="+mn-ea"/>
                          <a:cs typeface="+mn-ea"/>
                          <a:sym typeface="+mn-ea"/>
                        </a:rPr>
                        <a:t>外文期刊分类统计</a:t>
                      </a:r>
                      <a:endParaRPr lang="en-US" altLang="zh-CN" sz="1000" b="0" dirty="0" smtClean="0">
                        <a:solidFill>
                          <a:schemeClr val="tx1"/>
                        </a:solidFill>
                        <a:latin typeface="+mn-ea"/>
                        <a:cs typeface="+mn-ea"/>
                      </a:endParaRPr>
                    </a:p>
                    <a:p>
                      <a:pPr marL="171450" indent="-171450" algn="l">
                        <a:lnSpc>
                          <a:spcPct val="150000"/>
                        </a:lnSpc>
                        <a:buFont typeface="Wingdings" panose="05000000000000000000" charset="0"/>
                        <a:buChar char="u"/>
                      </a:pPr>
                      <a:r>
                        <a:rPr lang="zh-CN" altLang="en-US" sz="1000" b="0" dirty="0" smtClean="0">
                          <a:solidFill>
                            <a:schemeClr val="tx1"/>
                          </a:solidFill>
                          <a:latin typeface="+mn-ea"/>
                          <a:cs typeface="+mn-ea"/>
                          <a:sym typeface="+mn-ea"/>
                        </a:rPr>
                        <a:t>综合类、学科类、各机构认定的、定制配置的中外顶刊</a:t>
                      </a:r>
                      <a:r>
                        <a:rPr lang="en-US" altLang="zh-CN" sz="1000" b="0" dirty="0" smtClean="0">
                          <a:solidFill>
                            <a:schemeClr val="tx1"/>
                          </a:solidFill>
                          <a:latin typeface="+mn-ea"/>
                          <a:cs typeface="+mn-ea"/>
                          <a:sym typeface="+mn-ea"/>
                        </a:rPr>
                        <a:t>/</a:t>
                      </a:r>
                      <a:r>
                        <a:rPr lang="zh-CN" altLang="en-US" sz="1000" b="0" dirty="0" smtClean="0">
                          <a:solidFill>
                            <a:schemeClr val="tx1"/>
                          </a:solidFill>
                          <a:latin typeface="+mn-ea"/>
                          <a:cs typeface="+mn-ea"/>
                          <a:sym typeface="+mn-ea"/>
                        </a:rPr>
                        <a:t>权威刊发文分类统计 </a:t>
                      </a:r>
                      <a:endParaRPr lang="zh-CN" altLang="en-US" sz="1000" b="0" dirty="0" smtClean="0">
                        <a:solidFill>
                          <a:schemeClr val="tx1"/>
                        </a:solidFill>
                        <a:latin typeface="+mn-ea"/>
                        <a:cs typeface="+mn-ea"/>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rowSpan="4">
                  <a:txBody>
                    <a:bodyPr/>
                    <a:p>
                      <a:pPr>
                        <a:lnSpc>
                          <a:spcPct val="150000"/>
                        </a:lnSpc>
                      </a:pPr>
                      <a:r>
                        <a:rPr lang="zh-CN" altLang="en-US" sz="1100" b="1" dirty="0" smtClean="0">
                          <a:solidFill>
                            <a:srgbClr val="CA0000"/>
                          </a:solidFill>
                          <a:latin typeface="+mn-ea"/>
                          <a:cs typeface="+mn-ea"/>
                          <a:sym typeface="+mn-ea"/>
                        </a:rPr>
                        <a:t> 热门高校分析</a:t>
                      </a:r>
                      <a:endParaRPr lang="en-US" altLang="zh-CN" sz="1100" b="0" dirty="0" smtClean="0">
                        <a:solidFill>
                          <a:srgbClr val="C00000"/>
                        </a:solidFill>
                        <a:latin typeface="+mn-ea"/>
                        <a:cs typeface="+mn-ea"/>
                        <a:sym typeface="+mn-ea"/>
                      </a:endParaRPr>
                    </a:p>
                    <a:p>
                      <a:pPr marL="171450" indent="-171450">
                        <a:lnSpc>
                          <a:spcPct val="150000"/>
                        </a:lnSpc>
                        <a:buFont typeface="Wingdings" panose="05000000000000000000" charset="0"/>
                        <a:buChar char="u"/>
                      </a:pPr>
                      <a:r>
                        <a:rPr lang="zh-CN" altLang="en-US" sz="1000" b="0" dirty="0" smtClean="0">
                          <a:solidFill>
                            <a:schemeClr val="tx1"/>
                          </a:solidFill>
                          <a:latin typeface="+mn-ea"/>
                          <a:cs typeface="+mn-ea"/>
                          <a:sym typeface="+mn-ea"/>
                        </a:rPr>
                        <a:t>热门高校发文指标统计、评价类指标统计</a:t>
                      </a:r>
                      <a:endParaRPr lang="zh-CN" altLang="en-US" sz="1000" b="0" dirty="0" smtClean="0">
                        <a:solidFill>
                          <a:schemeClr val="tx1"/>
                        </a:solidFill>
                        <a:latin typeface="+mn-ea"/>
                        <a:cs typeface="+mn-ea"/>
                        <a:sym typeface="+mn-ea"/>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nSpc>
                          <a:spcPct val="150000"/>
                        </a:lnSpc>
                      </a:pPr>
                      <a:r>
                        <a:rPr lang="zh-CN" altLang="en-US" sz="1100" b="1" dirty="0" smtClean="0">
                          <a:solidFill>
                            <a:srgbClr val="CA0000"/>
                          </a:solidFill>
                          <a:latin typeface="+mn-ea"/>
                          <a:cs typeface="+mn-ea"/>
                          <a:sym typeface="+mn-ea"/>
                        </a:rPr>
                        <a:t>热门高校分析</a:t>
                      </a:r>
                      <a:endParaRPr lang="zh-CN" altLang="en-US" sz="1200" dirty="0" smtClean="0">
                        <a:solidFill>
                          <a:schemeClr val="tx1">
                            <a:lumMod val="95000"/>
                            <a:lumOff val="5000"/>
                          </a:schemeClr>
                        </a:solidFill>
                        <a:latin typeface="+mn-ea"/>
                        <a:cs typeface="+mn-ea"/>
                        <a:sym typeface="+mn-ea"/>
                      </a:endParaRPr>
                    </a:p>
                    <a:p>
                      <a:pPr marL="171450" indent="-171450">
                        <a:lnSpc>
                          <a:spcPct val="150000"/>
                        </a:lnSpc>
                        <a:buFont typeface="Wingdings" panose="05000000000000000000" charset="0"/>
                        <a:buChar char="u"/>
                      </a:pPr>
                      <a:r>
                        <a:rPr lang="zh-CN" altLang="en-US" sz="1000" dirty="0" smtClean="0">
                          <a:solidFill>
                            <a:schemeClr val="tx1">
                              <a:lumMod val="95000"/>
                              <a:lumOff val="5000"/>
                            </a:schemeClr>
                          </a:solidFill>
                          <a:latin typeface="+mn-ea"/>
                          <a:cs typeface="+mn-ea"/>
                          <a:sym typeface="+mn-ea"/>
                        </a:rPr>
                        <a:t>学者发文指标统计、评价类指标统计</a:t>
                      </a:r>
                      <a:endParaRPr lang="zh-CN" altLang="en-US" sz="1000" dirty="0" smtClean="0">
                        <a:solidFill>
                          <a:schemeClr val="tx1">
                            <a:lumMod val="95000"/>
                            <a:lumOff val="5000"/>
                          </a:schemeClr>
                        </a:solidFill>
                        <a:latin typeface="+mn-ea"/>
                        <a:cs typeface="+mn-ea"/>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046480">
                <a:tc vMerge="1">
                  <a:tcPr>
                    <a:lnL w="12700" cmpd="sng">
                      <a:solidFill>
                        <a:schemeClr val="tx1"/>
                      </a:solidFill>
                      <a:prstDash val="solid"/>
                    </a:lnL>
                    <a:lnR w="12700" cmpd="sng">
                      <a:solidFill>
                        <a:schemeClr val="tx1"/>
                      </a:solidFill>
                      <a:prstDash val="solid"/>
                    </a:lnR>
                  </a:tcPr>
                </a:tc>
                <a:tc>
                  <a:txBody>
                    <a:bodyPr/>
                    <a:p>
                      <a:pPr>
                        <a:lnSpc>
                          <a:spcPct val="150000"/>
                        </a:lnSpc>
                      </a:pPr>
                      <a:r>
                        <a:rPr lang="zh-CN" altLang="en-US" sz="1100" b="1" dirty="0" smtClean="0">
                          <a:solidFill>
                            <a:srgbClr val="CA0000"/>
                          </a:solidFill>
                          <a:latin typeface="+mn-ea"/>
                          <a:cs typeface="+mn-ea"/>
                          <a:sym typeface="+mn-ea"/>
                        </a:rPr>
                        <a:t>顶刊</a:t>
                      </a:r>
                      <a:r>
                        <a:rPr lang="en-US" altLang="zh-CN" sz="1100" b="1" dirty="0" smtClean="0">
                          <a:solidFill>
                            <a:srgbClr val="CA0000"/>
                          </a:solidFill>
                          <a:latin typeface="+mn-ea"/>
                          <a:cs typeface="+mn-ea"/>
                          <a:sym typeface="+mn-ea"/>
                        </a:rPr>
                        <a:t>/</a:t>
                      </a:r>
                      <a:r>
                        <a:rPr lang="zh-CN" altLang="en-US" sz="1100" b="1" dirty="0" smtClean="0">
                          <a:solidFill>
                            <a:srgbClr val="CA0000"/>
                          </a:solidFill>
                          <a:latin typeface="+mn-ea"/>
                          <a:cs typeface="+mn-ea"/>
                          <a:sym typeface="+mn-ea"/>
                        </a:rPr>
                        <a:t>权威刊统计分析</a:t>
                      </a:r>
                      <a:endParaRPr lang="en-US" altLang="zh-CN" sz="1100" b="0" dirty="0" smtClean="0">
                        <a:solidFill>
                          <a:srgbClr val="C00000"/>
                        </a:solidFill>
                        <a:latin typeface="+mn-ea"/>
                        <a:cs typeface="+mn-ea"/>
                      </a:endParaRPr>
                    </a:p>
                    <a:p>
                      <a:pPr marL="171450" indent="-171450" algn="l">
                        <a:lnSpc>
                          <a:spcPct val="150000"/>
                        </a:lnSpc>
                        <a:buFont typeface="Wingdings" panose="05000000000000000000" charset="0"/>
                        <a:buChar char="u"/>
                      </a:pPr>
                      <a:r>
                        <a:rPr lang="zh-CN" altLang="en-US" sz="1000" b="0" dirty="0" smtClean="0">
                          <a:solidFill>
                            <a:schemeClr val="tx1">
                              <a:lumMod val="75000"/>
                              <a:lumOff val="25000"/>
                            </a:schemeClr>
                          </a:solidFill>
                          <a:latin typeface="+mn-ea"/>
                          <a:cs typeface="+mn-ea"/>
                          <a:sym typeface="+mn-ea"/>
                        </a:rPr>
                        <a:t>高发文量中</a:t>
                      </a:r>
                      <a:r>
                        <a:rPr lang="en-US" altLang="zh-CN" sz="1000" b="0" dirty="0" smtClean="0">
                          <a:solidFill>
                            <a:schemeClr val="tx1">
                              <a:lumMod val="75000"/>
                              <a:lumOff val="25000"/>
                            </a:schemeClr>
                          </a:solidFill>
                          <a:latin typeface="+mn-ea"/>
                          <a:cs typeface="+mn-ea"/>
                          <a:sym typeface="+mn-ea"/>
                        </a:rPr>
                        <a:t>/</a:t>
                      </a:r>
                      <a:r>
                        <a:rPr lang="zh-CN" altLang="en-US" sz="1000" b="0" dirty="0" smtClean="0">
                          <a:solidFill>
                            <a:schemeClr val="tx1">
                              <a:lumMod val="75000"/>
                              <a:lumOff val="25000"/>
                            </a:schemeClr>
                          </a:solidFill>
                          <a:latin typeface="+mn-ea"/>
                          <a:cs typeface="+mn-ea"/>
                          <a:sym typeface="+mn-ea"/>
                        </a:rPr>
                        <a:t>外文期刊分类统计</a:t>
                      </a:r>
                      <a:endParaRPr lang="en-US" altLang="zh-CN" sz="1000" b="0" dirty="0" smtClean="0">
                        <a:solidFill>
                          <a:schemeClr val="tx1">
                            <a:lumMod val="75000"/>
                            <a:lumOff val="25000"/>
                          </a:schemeClr>
                        </a:solidFill>
                        <a:latin typeface="+mn-ea"/>
                        <a:cs typeface="+mn-ea"/>
                      </a:endParaRPr>
                    </a:p>
                    <a:p>
                      <a:pPr marL="171450" indent="-171450" algn="l">
                        <a:lnSpc>
                          <a:spcPct val="150000"/>
                        </a:lnSpc>
                        <a:buFont typeface="Wingdings" panose="05000000000000000000" charset="0"/>
                        <a:buChar char="u"/>
                      </a:pPr>
                      <a:r>
                        <a:rPr lang="zh-CN" altLang="en-US" sz="1000" b="0" dirty="0" smtClean="0">
                          <a:solidFill>
                            <a:schemeClr val="tx1">
                              <a:lumMod val="75000"/>
                              <a:lumOff val="25000"/>
                            </a:schemeClr>
                          </a:solidFill>
                          <a:latin typeface="+mn-ea"/>
                          <a:cs typeface="+mn-ea"/>
                          <a:sym typeface="+mn-ea"/>
                        </a:rPr>
                        <a:t>综合类、各机构认定的、定制配置的中外顶刊</a:t>
                      </a:r>
                      <a:r>
                        <a:rPr lang="en-US" altLang="zh-CN" sz="1000" b="0" dirty="0" smtClean="0">
                          <a:solidFill>
                            <a:schemeClr val="tx1">
                              <a:lumMod val="75000"/>
                              <a:lumOff val="25000"/>
                            </a:schemeClr>
                          </a:solidFill>
                          <a:latin typeface="+mn-ea"/>
                          <a:cs typeface="+mn-ea"/>
                          <a:sym typeface="+mn-ea"/>
                        </a:rPr>
                        <a:t>/</a:t>
                      </a:r>
                      <a:r>
                        <a:rPr lang="zh-CN" altLang="en-US" sz="1000" b="0" dirty="0" smtClean="0">
                          <a:solidFill>
                            <a:schemeClr val="tx1">
                              <a:lumMod val="75000"/>
                              <a:lumOff val="25000"/>
                            </a:schemeClr>
                          </a:solidFill>
                          <a:latin typeface="+mn-ea"/>
                          <a:cs typeface="+mn-ea"/>
                          <a:sym typeface="+mn-ea"/>
                        </a:rPr>
                        <a:t>权威刊发文分类统计</a:t>
                      </a:r>
                      <a:endParaRPr lang="zh-CN" altLang="en-US" sz="1000" b="0" dirty="0" smtClean="0">
                        <a:solidFill>
                          <a:schemeClr val="tx1">
                            <a:lumMod val="75000"/>
                            <a:lumOff val="25000"/>
                          </a:schemeClr>
                        </a:solidFill>
                        <a:latin typeface="+mn-ea"/>
                        <a:cs typeface="+mn-ea"/>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nSpc>
                          <a:spcPct val="150000"/>
                        </a:lnSpc>
                      </a:pPr>
                      <a:r>
                        <a:rPr lang="zh-CN" altLang="en-US" sz="1100" b="1" dirty="0" smtClean="0">
                          <a:solidFill>
                            <a:srgbClr val="CA0000"/>
                          </a:solidFill>
                          <a:latin typeface="+mn-ea"/>
                          <a:sym typeface="+mn-ea"/>
                        </a:rPr>
                        <a:t>主题热点脉络分析</a:t>
                      </a:r>
                      <a:endParaRPr lang="en-US" altLang="zh-CN" sz="1100" b="0" dirty="0" smtClean="0">
                        <a:solidFill>
                          <a:srgbClr val="C00000"/>
                        </a:solidFill>
                        <a:latin typeface="+mn-ea"/>
                        <a:sym typeface="+mn-ea"/>
                      </a:endParaRPr>
                    </a:p>
                    <a:p>
                      <a:pPr marL="171450" indent="-171450">
                        <a:lnSpc>
                          <a:spcPct val="150000"/>
                        </a:lnSpc>
                        <a:buFont typeface="Wingdings" panose="05000000000000000000" charset="0"/>
                        <a:buChar char="u"/>
                      </a:pPr>
                      <a:r>
                        <a:rPr lang="zh-CN" altLang="en-US" sz="1000" b="0" dirty="0" smtClean="0">
                          <a:solidFill>
                            <a:schemeClr val="tx1"/>
                          </a:solidFill>
                          <a:latin typeface="+mn-ea"/>
                          <a:sym typeface="+mn-ea"/>
                        </a:rPr>
                        <a:t>学科中外文研究主题建模分析、学科研究热点分析、学科研究脉络分析</a:t>
                      </a:r>
                      <a:endParaRPr lang="zh-CN" altLang="en-US" sz="1000" b="0" dirty="0" smtClean="0">
                        <a:solidFill>
                          <a:schemeClr val="tx1"/>
                        </a:solidFill>
                        <a:latin typeface="+mn-ea"/>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nSpc>
                          <a:spcPct val="150000"/>
                        </a:lnSpc>
                      </a:pPr>
                      <a:r>
                        <a:rPr lang="zh-CN" altLang="en-US" sz="1100" b="1" dirty="0" smtClean="0">
                          <a:solidFill>
                            <a:srgbClr val="CA0000"/>
                          </a:solidFill>
                          <a:latin typeface="+mn-ea"/>
                          <a:cs typeface="+mn-ea"/>
                          <a:sym typeface="+mn-ea"/>
                        </a:rPr>
                        <a:t> 顶刊/权威刊统计分析</a:t>
                      </a:r>
                      <a:endParaRPr lang="zh-CN" altLang="en-US" sz="1200" b="1" dirty="0" smtClean="0">
                        <a:solidFill>
                          <a:srgbClr val="003AFE"/>
                        </a:solidFill>
                        <a:latin typeface="+mn-ea"/>
                        <a:cs typeface="+mn-ea"/>
                      </a:endParaRPr>
                    </a:p>
                    <a:p>
                      <a:pPr marL="171450" indent="-171450" algn="l">
                        <a:lnSpc>
                          <a:spcPct val="150000"/>
                        </a:lnSpc>
                        <a:buFont typeface="Wingdings" panose="05000000000000000000" charset="0"/>
                        <a:buChar char="u"/>
                      </a:pPr>
                      <a:r>
                        <a:rPr lang="zh-CN" altLang="en-US" sz="1000" b="0" dirty="0" smtClean="0">
                          <a:solidFill>
                            <a:schemeClr val="tx1"/>
                          </a:solidFill>
                          <a:latin typeface="+mn-ea"/>
                          <a:cs typeface="+mn-ea"/>
                          <a:sym typeface="+mn-ea"/>
                        </a:rPr>
                        <a:t>高发文量中/外文期刊分类统计</a:t>
                      </a:r>
                      <a:endParaRPr lang="zh-CN" altLang="en-US" sz="1000" b="0" dirty="0" smtClean="0">
                        <a:solidFill>
                          <a:schemeClr val="tx1"/>
                        </a:solidFill>
                        <a:latin typeface="+mn-ea"/>
                        <a:cs typeface="+mn-ea"/>
                      </a:endParaRPr>
                    </a:p>
                    <a:p>
                      <a:pPr marL="171450" indent="-171450" algn="l">
                        <a:lnSpc>
                          <a:spcPct val="150000"/>
                        </a:lnSpc>
                        <a:buFont typeface="Wingdings" panose="05000000000000000000" charset="0"/>
                        <a:buChar char="u"/>
                      </a:pPr>
                      <a:r>
                        <a:rPr lang="zh-CN" altLang="en-US" sz="1000" b="0" dirty="0" smtClean="0">
                          <a:solidFill>
                            <a:schemeClr val="tx1"/>
                          </a:solidFill>
                          <a:latin typeface="+mn-ea"/>
                          <a:cs typeface="+mn-ea"/>
                          <a:sym typeface="+mn-ea"/>
                        </a:rPr>
                        <a:t>综合类、各机构认定的、定制配置的中外顶刊/权威刊发文分类统计</a:t>
                      </a:r>
                      <a:endParaRPr lang="zh-CN" altLang="en-US" sz="1000" b="0" dirty="0" smtClean="0">
                        <a:solidFill>
                          <a:schemeClr val="tx1"/>
                        </a:solidFill>
                        <a:latin typeface="+mn-ea"/>
                        <a:cs typeface="+mn-ea"/>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594360">
                <a:tc vMerge="1">
                  <a:tcPr>
                    <a:lnL w="12700" cmpd="sng">
                      <a:solidFill>
                        <a:schemeClr val="tx1"/>
                      </a:solidFill>
                      <a:prstDash val="solid"/>
                    </a:lnL>
                    <a:lnR w="12700" cmpd="sng">
                      <a:solidFill>
                        <a:schemeClr val="tx1"/>
                      </a:solidFill>
                      <a:prstDash val="solid"/>
                    </a:lnR>
                  </a:tcPr>
                </a:tc>
                <a:tc rowSpan="2">
                  <a:txBody>
                    <a:bodyPr/>
                    <a:p>
                      <a:pPr>
                        <a:lnSpc>
                          <a:spcPct val="150000"/>
                        </a:lnSpc>
                      </a:pPr>
                      <a:r>
                        <a:rPr lang="zh-CN" altLang="en-US" sz="1100" b="1" dirty="0" smtClean="0">
                          <a:solidFill>
                            <a:srgbClr val="CA0000"/>
                          </a:solidFill>
                          <a:latin typeface="+mn-ea"/>
                          <a:sym typeface="+mn-ea"/>
                        </a:rPr>
                        <a:t>热门学者分析</a:t>
                      </a:r>
                      <a:endParaRPr lang="en-US" altLang="zh-CN" sz="1100" b="0" dirty="0" smtClean="0">
                        <a:solidFill>
                          <a:srgbClr val="C00000"/>
                        </a:solidFill>
                        <a:latin typeface="+mn-ea"/>
                        <a:sym typeface="+mn-ea"/>
                      </a:endParaRPr>
                    </a:p>
                    <a:p>
                      <a:pPr marL="171450" indent="-171450">
                        <a:lnSpc>
                          <a:spcPct val="150000"/>
                        </a:lnSpc>
                        <a:buFont typeface="Wingdings" panose="05000000000000000000" charset="0"/>
                        <a:buChar char="u"/>
                      </a:pPr>
                      <a:r>
                        <a:rPr lang="zh-CN" altLang="en-US" sz="1000" b="0" dirty="0" smtClean="0">
                          <a:solidFill>
                            <a:schemeClr val="tx1"/>
                          </a:solidFill>
                          <a:latin typeface="+mn-ea"/>
                          <a:sym typeface="+mn-ea"/>
                        </a:rPr>
                        <a:t>学者发文指标统计、评价类指标统计</a:t>
                      </a:r>
                      <a:endParaRPr lang="zh-CN" altLang="en-US" sz="1000" b="0" dirty="0" smtClean="0">
                        <a:solidFill>
                          <a:schemeClr val="tx1"/>
                        </a:solidFill>
                        <a:latin typeface="+mn-ea"/>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nSpc>
                          <a:spcPct val="150000"/>
                        </a:lnSpc>
                      </a:pPr>
                      <a:r>
                        <a:rPr lang="zh-CN" altLang="en-US" sz="1100" b="1" dirty="0" smtClean="0">
                          <a:solidFill>
                            <a:srgbClr val="CA0000"/>
                          </a:solidFill>
                          <a:latin typeface="+mn-ea"/>
                          <a:sym typeface="+mn-ea"/>
                        </a:rPr>
                        <a:t>热门学者分析</a:t>
                      </a:r>
                      <a:endParaRPr lang="en-US" altLang="zh-CN" sz="1100" b="0" dirty="0" smtClean="0">
                        <a:solidFill>
                          <a:srgbClr val="C00000"/>
                        </a:solidFill>
                        <a:latin typeface="+mn-ea"/>
                        <a:sym typeface="+mn-ea"/>
                      </a:endParaRPr>
                    </a:p>
                    <a:p>
                      <a:pPr marL="171450" indent="-171450">
                        <a:lnSpc>
                          <a:spcPct val="150000"/>
                        </a:lnSpc>
                        <a:buFont typeface="Wingdings" panose="05000000000000000000" charset="0"/>
                        <a:buChar char="u"/>
                      </a:pPr>
                      <a:r>
                        <a:rPr lang="zh-CN" altLang="en-US" sz="1100" b="0" dirty="0" smtClean="0">
                          <a:solidFill>
                            <a:schemeClr val="tx1"/>
                          </a:solidFill>
                          <a:latin typeface="+mn-ea"/>
                          <a:sym typeface="+mn-ea"/>
                        </a:rPr>
                        <a:t>学者发文指标统计、评价类指标统计</a:t>
                      </a:r>
                      <a:endParaRPr lang="zh-CN" altLang="en-US" sz="1100" b="0">
                        <a:latin typeface="+mn-ea"/>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rowSpan="2">
                  <a:txBody>
                    <a:bodyPr/>
                    <a:p>
                      <a:pPr>
                        <a:lnSpc>
                          <a:spcPct val="150000"/>
                        </a:lnSpc>
                      </a:pPr>
                      <a:r>
                        <a:rPr lang="zh-CN" altLang="en-US" sz="1100" b="1" dirty="0" smtClean="0">
                          <a:solidFill>
                            <a:srgbClr val="CA0000"/>
                          </a:solidFill>
                          <a:latin typeface="+mn-ea"/>
                          <a:sym typeface="+mn-ea"/>
                        </a:rPr>
                        <a:t>热门学者分析</a:t>
                      </a:r>
                      <a:endParaRPr lang="en-US" altLang="zh-CN" sz="1100" b="0" dirty="0" smtClean="0">
                        <a:solidFill>
                          <a:srgbClr val="C00000"/>
                        </a:solidFill>
                        <a:latin typeface="+mn-ea"/>
                        <a:sym typeface="+mn-ea"/>
                      </a:endParaRPr>
                    </a:p>
                    <a:p>
                      <a:pPr marL="171450" indent="-171450">
                        <a:lnSpc>
                          <a:spcPct val="150000"/>
                        </a:lnSpc>
                        <a:buFont typeface="Wingdings" panose="05000000000000000000" charset="0"/>
                        <a:buChar char="u"/>
                      </a:pPr>
                      <a:r>
                        <a:rPr lang="zh-CN" altLang="en-US" sz="1000" b="0" dirty="0" smtClean="0">
                          <a:solidFill>
                            <a:schemeClr val="tx1"/>
                          </a:solidFill>
                          <a:latin typeface="+mn-ea"/>
                          <a:sym typeface="+mn-ea"/>
                        </a:rPr>
                        <a:t>学者发文指标统计、评价类指标统计</a:t>
                      </a:r>
                      <a:endParaRPr lang="en-US" altLang="zh-CN" sz="1800" b="1" dirty="0" smtClean="0">
                        <a:solidFill>
                          <a:schemeClr val="tx1"/>
                        </a:solidFill>
                        <a:latin typeface="宋体" panose="02010600030101010101" pitchFamily="2" charset="-122"/>
                        <a:ea typeface="宋体" panose="02010600030101010101" pitchFamily="2" charset="-122"/>
                        <a:sym typeface="+mn-ea"/>
                      </a:endParaRPr>
                    </a:p>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594360">
                <a:tc vMerge="1">
                  <a:tcPr>
                    <a:lnL w="12700" cmpd="sng">
                      <a:solidFill>
                        <a:schemeClr val="tx1"/>
                      </a:solidFill>
                      <a:prstDash val="solid"/>
                    </a:lnL>
                    <a:lnR w="12700" cmpd="sng">
                      <a:solidFill>
                        <a:schemeClr val="tx1"/>
                      </a:solidFill>
                      <a:prstDash val="solid"/>
                    </a:lnR>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50000"/>
                        </a:lnSpc>
                      </a:pPr>
                      <a:r>
                        <a:rPr lang="zh-CN" altLang="en-US" sz="1100" b="1" dirty="0" smtClean="0">
                          <a:solidFill>
                            <a:srgbClr val="CA0000"/>
                          </a:solidFill>
                          <a:latin typeface="+mn-ea"/>
                          <a:cs typeface="+mn-ea"/>
                          <a:sym typeface="+mn-ea"/>
                        </a:rPr>
                        <a:t>学者</a:t>
                      </a:r>
                      <a:r>
                        <a:rPr lang="en-US" altLang="zh-CN" sz="1100" b="1" dirty="0" smtClean="0">
                          <a:solidFill>
                            <a:srgbClr val="CA0000"/>
                          </a:solidFill>
                          <a:latin typeface="+mn-ea"/>
                          <a:cs typeface="+mn-ea"/>
                          <a:sym typeface="+mn-ea"/>
                        </a:rPr>
                        <a:t>/</a:t>
                      </a:r>
                      <a:r>
                        <a:rPr lang="zh-CN" altLang="en-US" sz="1100" b="1" dirty="0" smtClean="0">
                          <a:solidFill>
                            <a:srgbClr val="CA0000"/>
                          </a:solidFill>
                          <a:latin typeface="+mn-ea"/>
                          <a:cs typeface="+mn-ea"/>
                          <a:sym typeface="+mn-ea"/>
                        </a:rPr>
                        <a:t>高校合作分析</a:t>
                      </a:r>
                      <a:endParaRPr lang="en-US" altLang="zh-CN" sz="1100" b="1" dirty="0" smtClean="0">
                        <a:solidFill>
                          <a:srgbClr val="003AFE"/>
                        </a:solidFill>
                        <a:latin typeface="+mn-ea"/>
                        <a:cs typeface="+mn-ea"/>
                        <a:sym typeface="+mn-ea"/>
                      </a:endParaRPr>
                    </a:p>
                    <a:p>
                      <a:pPr marL="171450" indent="-171450">
                        <a:lnSpc>
                          <a:spcPct val="150000"/>
                        </a:lnSpc>
                        <a:buFont typeface="Wingdings" panose="05000000000000000000" charset="0"/>
                        <a:buChar char="u"/>
                      </a:pPr>
                      <a:r>
                        <a:rPr lang="zh-CN" altLang="en-US" sz="1100" b="0" dirty="0" smtClean="0">
                          <a:solidFill>
                            <a:schemeClr val="tx1"/>
                          </a:solidFill>
                          <a:latin typeface="+mn-ea"/>
                          <a:cs typeface="+mn-ea"/>
                          <a:sym typeface="+mn-ea"/>
                        </a:rPr>
                        <a:t>学者</a:t>
                      </a:r>
                      <a:r>
                        <a:rPr lang="en-US" altLang="zh-CN" sz="1100" b="0" dirty="0" smtClean="0">
                          <a:solidFill>
                            <a:schemeClr val="tx1"/>
                          </a:solidFill>
                          <a:latin typeface="+mn-ea"/>
                          <a:cs typeface="+mn-ea"/>
                          <a:sym typeface="+mn-ea"/>
                        </a:rPr>
                        <a:t>/</a:t>
                      </a:r>
                      <a:r>
                        <a:rPr lang="zh-CN" altLang="en-US" sz="1100" b="0" dirty="0" smtClean="0">
                          <a:solidFill>
                            <a:schemeClr val="tx1"/>
                          </a:solidFill>
                          <a:latin typeface="+mn-ea"/>
                          <a:cs typeface="+mn-ea"/>
                          <a:sym typeface="+mn-ea"/>
                        </a:rPr>
                        <a:t>高校学科合作分析</a:t>
                      </a:r>
                      <a:endParaRPr lang="zh-CN" altLang="en-US" sz="1100" b="0">
                        <a:latin typeface="+mn-ea"/>
                        <a:cs typeface="+mn-ea"/>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660400" y="1233170"/>
            <a:ext cx="5434965" cy="2449830"/>
          </a:xfrm>
          <a:prstGeom prst="round1Rect">
            <a:avLst/>
          </a:prstGeom>
        </p:spPr>
      </p:pic>
      <p:pic>
        <p:nvPicPr>
          <p:cNvPr id="5" name="图片 4"/>
          <p:cNvPicPr>
            <a:picLocks noChangeAspect="1"/>
          </p:cNvPicPr>
          <p:nvPr>
            <p:custDataLst>
              <p:tags r:id="rId3"/>
            </p:custDataLst>
          </p:nvPr>
        </p:nvPicPr>
        <p:blipFill>
          <a:blip r:embed="rId4"/>
          <a:stretch>
            <a:fillRect/>
          </a:stretch>
        </p:blipFill>
        <p:spPr>
          <a:xfrm>
            <a:off x="6262370" y="1233170"/>
            <a:ext cx="5238750" cy="2449830"/>
          </a:xfrm>
          <a:prstGeom prst="round1Rect">
            <a:avLst/>
          </a:prstGeom>
        </p:spPr>
      </p:pic>
      <p:pic>
        <p:nvPicPr>
          <p:cNvPr id="6" name="图片 5"/>
          <p:cNvPicPr>
            <a:picLocks noChangeAspect="1"/>
          </p:cNvPicPr>
          <p:nvPr>
            <p:custDataLst>
              <p:tags r:id="rId5"/>
            </p:custDataLst>
          </p:nvPr>
        </p:nvPicPr>
        <p:blipFill>
          <a:blip r:embed="rId6"/>
          <a:stretch>
            <a:fillRect/>
          </a:stretch>
        </p:blipFill>
        <p:spPr>
          <a:xfrm>
            <a:off x="622300" y="3877310"/>
            <a:ext cx="5473065" cy="2309495"/>
          </a:xfrm>
          <a:prstGeom prst="round1Rect">
            <a:avLst/>
          </a:prstGeom>
        </p:spPr>
      </p:pic>
      <p:pic>
        <p:nvPicPr>
          <p:cNvPr id="7" name="图片 6"/>
          <p:cNvPicPr>
            <a:picLocks noChangeAspect="1"/>
          </p:cNvPicPr>
          <p:nvPr>
            <p:custDataLst>
              <p:tags r:id="rId7"/>
            </p:custDataLst>
          </p:nvPr>
        </p:nvPicPr>
        <p:blipFill>
          <a:blip r:embed="rId8"/>
          <a:stretch>
            <a:fillRect/>
          </a:stretch>
        </p:blipFill>
        <p:spPr>
          <a:xfrm>
            <a:off x="6330315" y="3847465"/>
            <a:ext cx="5170805" cy="2339340"/>
          </a:xfrm>
          <a:prstGeom prst="round1Rect">
            <a:avLst/>
          </a:prstGeom>
        </p:spPr>
      </p:pic>
      <p:sp>
        <p:nvSpPr>
          <p:cNvPr id="9" name="页脚占位符 8"/>
          <p:cNvSpPr>
            <a:spLocks noGrp="1"/>
          </p:cNvSpPr>
          <p:nvPr>
            <p:ph type="ftr" sz="quarter" idx="11"/>
            <p:custDataLst>
              <p:tags r:id="rId9"/>
            </p:custDataLst>
          </p:nvPr>
        </p:nvSpPr>
        <p:spPr>
          <a:xfrm>
            <a:off x="4022090" y="6381115"/>
            <a:ext cx="4455160" cy="316865"/>
          </a:xfrm>
        </p:spPr>
        <p:txBody>
          <a:bodyPr/>
          <a:p>
            <a:r>
              <a:rPr lang="en-US" altLang="zh-CN" dirty="0"/>
              <a:t>7</a:t>
            </a:r>
            <a:endParaRPr lang="en-US" altLang="zh-CN" dirty="0"/>
          </a:p>
        </p:txBody>
      </p:sp>
      <p:sp>
        <p:nvSpPr>
          <p:cNvPr id="14" name="文本框 13"/>
          <p:cNvSpPr txBox="1"/>
          <p:nvPr/>
        </p:nvSpPr>
        <p:spPr>
          <a:xfrm>
            <a:off x="523875" y="177165"/>
            <a:ext cx="10868025" cy="829945"/>
          </a:xfrm>
          <a:prstGeom prst="rect">
            <a:avLst/>
          </a:prstGeom>
          <a:noFill/>
          <a:ln>
            <a:noFill/>
          </a:ln>
        </p:spPr>
        <p:txBody>
          <a:bodyPr wrap="square" rtlCol="0">
            <a:spAutoFit/>
          </a:bodyPr>
          <a:p>
            <a:r>
              <a:rPr lang="en-US" altLang="zh-CN" sz="4800" b="1">
                <a:ln w="12700">
                  <a:solidFill>
                    <a:schemeClr val="bg2">
                      <a:lumMod val="65000"/>
                      <a:alpha val="41000"/>
                    </a:schemeClr>
                  </a:solidFill>
                  <a:prstDash val="solid"/>
                </a:ln>
                <a:solidFill>
                  <a:schemeClr val="bg1">
                    <a:alpha val="35000"/>
                  </a:schemeClr>
                </a:solidFill>
                <a:effectLst/>
                <a:latin typeface="Arial" panose="020B0604020202020204" pitchFamily="34" charset="0"/>
                <a:ea typeface="阿里巴巴普惠体 M" panose="00020600040101010101" charset="-122"/>
                <a:cs typeface="Arial" panose="020B0604020202020204" pitchFamily="34" charset="0"/>
              </a:rPr>
              <a:t>CORE FUNCTION</a:t>
            </a:r>
            <a:endParaRPr lang="en-US" altLang="zh-CN" sz="4800" b="1">
              <a:ln w="12700">
                <a:solidFill>
                  <a:schemeClr val="bg2">
                    <a:lumMod val="65000"/>
                    <a:alpha val="41000"/>
                  </a:schemeClr>
                </a:solidFill>
                <a:prstDash val="solid"/>
              </a:ln>
              <a:solidFill>
                <a:schemeClr val="bg1">
                  <a:alpha val="35000"/>
                </a:schemeClr>
              </a:solidFill>
              <a:effectLst/>
              <a:latin typeface="Arial" panose="020B0604020202020204" pitchFamily="34" charset="0"/>
              <a:ea typeface="阿里巴巴普惠体 M" panose="00020600040101010101" charset="-122"/>
              <a:cs typeface="Arial" panose="020B0604020202020204" pitchFamily="34" charset="0"/>
            </a:endParaRPr>
          </a:p>
        </p:txBody>
      </p:sp>
      <p:sp>
        <p:nvSpPr>
          <p:cNvPr id="18" name="文本框 17"/>
          <p:cNvSpPr txBox="1"/>
          <p:nvPr/>
        </p:nvSpPr>
        <p:spPr>
          <a:xfrm>
            <a:off x="1152525" y="332105"/>
            <a:ext cx="1616710" cy="521970"/>
          </a:xfrm>
          <a:prstGeom prst="rect">
            <a:avLst/>
          </a:prstGeom>
          <a:noFill/>
        </p:spPr>
        <p:txBody>
          <a:bodyPr wrap="square" rtlCol="0">
            <a:spAutoFit/>
          </a:bodyPr>
          <a:p>
            <a:r>
              <a:rPr lang="zh-CN" altLang="en-US" sz="2800" b="1">
                <a:sym typeface="+mn-ea"/>
              </a:rPr>
              <a:t>核心功能</a:t>
            </a:r>
            <a:endParaRPr lang="zh-CN" altLang="en-US" sz="2800" b="1">
              <a:sym typeface="+mn-ea"/>
            </a:endParaRPr>
          </a:p>
        </p:txBody>
      </p:sp>
      <p:sp>
        <p:nvSpPr>
          <p:cNvPr id="20" name="椭圆 19"/>
          <p:cNvSpPr/>
          <p:nvPr/>
        </p:nvSpPr>
        <p:spPr>
          <a:xfrm>
            <a:off x="641985" y="394335"/>
            <a:ext cx="396000" cy="396000"/>
          </a:xfrm>
          <a:prstGeom prst="ellipse">
            <a:avLst/>
          </a:prstGeom>
          <a:gradFill>
            <a:gsLst>
              <a:gs pos="100000">
                <a:schemeClr val="bg2">
                  <a:lumMod val="95000"/>
                </a:schemeClr>
              </a:gs>
              <a:gs pos="84000">
                <a:schemeClr val="bg2">
                  <a:lumMod val="95000"/>
                </a:schemeClr>
              </a:gs>
              <a:gs pos="50000">
                <a:srgbClr val="C00000"/>
              </a:gs>
            </a:gsLst>
            <a:lin ang="2700000" scaled="0"/>
          </a:gradFill>
          <a:ln w="28575">
            <a:gradFill>
              <a:gsLst>
                <a:gs pos="20000">
                  <a:schemeClr val="tx2">
                    <a:lumMod val="10000"/>
                    <a:lumOff val="90000"/>
                  </a:schemeClr>
                </a:gs>
                <a:gs pos="57000">
                  <a:srgbClr val="C00000"/>
                </a:gs>
              </a:gsLst>
              <a:lin ang="468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000" b="1"/>
          </a:p>
        </p:txBody>
      </p:sp>
    </p:spTree>
    <p:custDataLst>
      <p:tags r:id="rId10"/>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12.xml><?xml version="1.0" encoding="utf-8"?>
<p:tagLst xmlns:p="http://schemas.openxmlformats.org/presentationml/2006/main">
  <p:tag name="KSO_WM_UNIT_TABLE_BEAUTIFY" val="smartTable{ebfe530f-0a20-4707-a2a3-b81477d54fa9}"/>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TAG_VERSION" val="1.0"/>
  <p:tag name="KSO_WM_BEAUTIFY_FLAG" val="#wm#"/>
  <p:tag name="KSO_WM_TEMPLATE_CATEGORY" val="diagram"/>
  <p:tag name="KSO_WM_TEMPLATE_INDEX" val="747"/>
  <p:tag name="KSO_WM_UNIT_TYPE" val="m_h_i"/>
  <p:tag name="KSO_WM_UNIT_INDEX" val="1_1_3"/>
  <p:tag name="KSO_WM_UNIT_ID" val="diagram747_6*m_h_i*1_1_3"/>
  <p:tag name="KSO_WM_UNIT_LAYERLEVEL" val="1_1_1"/>
  <p:tag name="KSO_WM_UNIT_HIGHLIGHT" val="0"/>
  <p:tag name="KSO_WM_UNIT_COMPATIBLE" val="0"/>
  <p:tag name="KSO_WM_DIAGRAM_GROUP_CODE" val="m1-1"/>
  <p:tag name="KSO_WM_UNIT_NOCLEAR" val="0"/>
  <p:tag name="KSO_WM_UNIT_DIAGRAM_ISNUMVISUAL" val="0"/>
  <p:tag name="KSO_WM_UNIT_DIAGRAM_ISREFERUNIT" val="0"/>
  <p:tag name="KSO_WM_UNIT_DIAGRAM_IS_NEED_ADD_PATH_ANIM" val="0"/>
  <p:tag name="KSO_WM_UNIT_FILL_FORE_SCHEMECOLOR_INDEX" val="5"/>
  <p:tag name="KSO_WM_UNIT_FILL_TYPE" val="1"/>
  <p:tag name="KSO_WM_UNIT_TEXT_FILL_FORE_SCHEMECOLOR_INDEX" val="14"/>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TAG_VERSION" val="1.0"/>
  <p:tag name="KSO_WM_BEAUTIFY_FLAG" val="#wm#"/>
  <p:tag name="KSO_WM_TEMPLATE_CATEGORY" val="diagram"/>
  <p:tag name="KSO_WM_TEMPLATE_INDEX" val="747"/>
  <p:tag name="KSO_WM_UNIT_TYPE" val="m_h_i"/>
  <p:tag name="KSO_WM_UNIT_INDEX" val="1_1_1"/>
  <p:tag name="KSO_WM_UNIT_ID" val="diagram747_6*m_h_i*1_1_1"/>
  <p:tag name="KSO_WM_UNIT_LAYERLEVEL" val="1_1_1"/>
  <p:tag name="KSO_WM_DIAGRAM_GROUP_CODE" val="m1-1"/>
  <p:tag name="KSO_WM_UNIT_HIGHLIGHT" val="0"/>
  <p:tag name="KSO_WM_UNIT_COMPATIBLE" val="0"/>
  <p:tag name="KSO_WM_UNIT_DIAGRAM_ISNUMVISUAL" val="0"/>
  <p:tag name="KSO_WM_UNIT_DIAGRAM_ISREFERUNIT" val="0"/>
  <p:tag name="KSO_WM_UNIT_DIAGRAM_IS_NEED_ADD_PATH_ANIM" val="0"/>
  <p:tag name="KSO_WM_UNIT_LINE_FORE_SCHEMECOLOR_INDEX" val="5"/>
  <p:tag name="KSO_WM_UNIT_LINE_FILL_TYPE" val="2"/>
</p:tagLst>
</file>

<file path=ppt/tags/tag191.xml><?xml version="1.0" encoding="utf-8"?>
<p:tagLst xmlns:p="http://schemas.openxmlformats.org/presentationml/2006/main">
  <p:tag name="KSO_WM_TAG_VERSION" val="1.0"/>
  <p:tag name="KSO_WM_BEAUTIFY_FLAG" val="#wm#"/>
  <p:tag name="KSO_WM_TEMPLATE_CATEGORY" val="diagram"/>
  <p:tag name="KSO_WM_TEMPLATE_INDEX" val="747"/>
  <p:tag name="KSO_WM_UNIT_TYPE" val="m_h_i"/>
  <p:tag name="KSO_WM_UNIT_INDEX" val="1_2_3"/>
  <p:tag name="KSO_WM_UNIT_ID" val="diagram747_6*m_h_i*1_2_3"/>
  <p:tag name="KSO_WM_UNIT_LAYERLEVEL" val="1_1_1"/>
  <p:tag name="KSO_WM_UNIT_HIGHLIGHT" val="0"/>
  <p:tag name="KSO_WM_UNIT_COMPATIBLE" val="0"/>
  <p:tag name="KSO_WM_DIAGRAM_GROUP_CODE" val="m1-1"/>
  <p:tag name="KSO_WM_UNIT_NOCLEAR" val="0"/>
  <p:tag name="KSO_WM_UNIT_DIAGRAM_ISNUMVISUAL" val="0"/>
  <p:tag name="KSO_WM_UNIT_DIAGRAM_ISREFERUNIT" val="0"/>
  <p:tag name="KSO_WM_UNIT_DIAGRAM_IS_NEED_ADD_PATH_ANIM" val="0"/>
  <p:tag name="KSO_WM_UNIT_FILL_FORE_SCHEMECOLOR_INDEX" val="5"/>
  <p:tag name="KSO_WM_UNIT_FILL_TYPE" val="1"/>
  <p:tag name="KSO_WM_UNIT_TEXT_FILL_FORE_SCHEMECOLOR_INDEX" val="14"/>
  <p:tag name="KSO_WM_UNIT_TEXT_FILL_TYPE" val="1"/>
</p:tagLst>
</file>

<file path=ppt/tags/tag192.xml><?xml version="1.0" encoding="utf-8"?>
<p:tagLst xmlns:p="http://schemas.openxmlformats.org/presentationml/2006/main">
  <p:tag name="KSO_WM_TAG_VERSION" val="1.0"/>
  <p:tag name="KSO_WM_BEAUTIFY_FLAG" val="#wm#"/>
  <p:tag name="KSO_WM_TEMPLATE_CATEGORY" val="diagram"/>
  <p:tag name="KSO_WM_TEMPLATE_INDEX" val="747"/>
  <p:tag name="KSO_WM_UNIT_TYPE" val="m_h_i"/>
  <p:tag name="KSO_WM_UNIT_INDEX" val="1_2_1"/>
  <p:tag name="KSO_WM_UNIT_ID" val="diagram747_6*m_h_i*1_2_1"/>
  <p:tag name="KSO_WM_UNIT_LAYERLEVEL" val="1_1_1"/>
  <p:tag name="KSO_WM_DIAGRAM_GROUP_CODE" val="m1-1"/>
  <p:tag name="KSO_WM_UNIT_HIGHLIGHT" val="0"/>
  <p:tag name="KSO_WM_UNIT_COMPATIBLE" val="0"/>
  <p:tag name="KSO_WM_UNIT_DIAGRAM_ISNUMVISUAL" val="0"/>
  <p:tag name="KSO_WM_UNIT_DIAGRAM_ISREFERUNIT" val="0"/>
  <p:tag name="KSO_WM_UNIT_DIAGRAM_IS_NEED_ADD_PATH_ANIM" val="0"/>
  <p:tag name="KSO_WM_UNIT_LINE_FORE_SCHEMECOLOR_INDEX" val="5"/>
  <p:tag name="KSO_WM_UNIT_LINE_FILL_TYPE" val="2"/>
</p:tagLst>
</file>

<file path=ppt/tags/tag193.xml><?xml version="1.0" encoding="utf-8"?>
<p:tagLst xmlns:p="http://schemas.openxmlformats.org/presentationml/2006/main">
  <p:tag name="KSO_WM_TAG_VERSION" val="1.0"/>
  <p:tag name="KSO_WM_BEAUTIFY_FLAG" val="#wm#"/>
  <p:tag name="KSO_WM_TEMPLATE_CATEGORY" val="diagram"/>
  <p:tag name="KSO_WM_TEMPLATE_INDEX" val="747"/>
  <p:tag name="KSO_WM_UNIT_TYPE" val="m_h_i"/>
  <p:tag name="KSO_WM_UNIT_INDEX" val="1_3_3"/>
  <p:tag name="KSO_WM_UNIT_ID" val="diagram747_6*m_h_i*1_3_3"/>
  <p:tag name="KSO_WM_UNIT_LAYERLEVEL" val="1_1_1"/>
  <p:tag name="KSO_WM_UNIT_HIGHLIGHT" val="0"/>
  <p:tag name="KSO_WM_UNIT_COMPATIBLE" val="0"/>
  <p:tag name="KSO_WM_DIAGRAM_GROUP_CODE" val="m1-1"/>
  <p:tag name="KSO_WM_UNIT_NOCLEAR" val="0"/>
  <p:tag name="KSO_WM_UNIT_DIAGRAM_ISNUMVISUAL" val="0"/>
  <p:tag name="KSO_WM_UNIT_DIAGRAM_ISREFERUNIT" val="0"/>
  <p:tag name="KSO_WM_UNIT_DIAGRAM_IS_NEED_ADD_PATH_ANIM" val="0"/>
  <p:tag name="KSO_WM_UNIT_FILL_FORE_SCHEMECOLOR_INDEX" val="5"/>
  <p:tag name="KSO_WM_UNIT_FILL_TYPE" val="1"/>
  <p:tag name="KSO_WM_UNIT_TEXT_FILL_FORE_SCHEMECOLOR_INDEX" val="14"/>
  <p:tag name="KSO_WM_UNIT_TEXT_FILL_TYPE" val="1"/>
</p:tagLst>
</file>

<file path=ppt/tags/tag194.xml><?xml version="1.0" encoding="utf-8"?>
<p:tagLst xmlns:p="http://schemas.openxmlformats.org/presentationml/2006/main">
  <p:tag name="KSO_WM_TAG_VERSION" val="1.0"/>
  <p:tag name="KSO_WM_BEAUTIFY_FLAG" val="#wm#"/>
  <p:tag name="KSO_WM_TEMPLATE_CATEGORY" val="diagram"/>
  <p:tag name="KSO_WM_TEMPLATE_INDEX" val="747"/>
  <p:tag name="KSO_WM_UNIT_TYPE" val="m_h_i"/>
  <p:tag name="KSO_WM_UNIT_INDEX" val="1_3_2"/>
  <p:tag name="KSO_WM_UNIT_ID" val="diagram747_6*m_h_i*1_3_2"/>
  <p:tag name="KSO_WM_UNIT_LAYERLEVEL" val="1_1_1"/>
  <p:tag name="KSO_WM_DIAGRAM_GROUP_CODE" val="m1-1"/>
  <p:tag name="KSO_WM_UNIT_HIGHLIGHT" val="0"/>
  <p:tag name="KSO_WM_UNIT_COMPATIBLE" val="0"/>
  <p:tag name="KSO_WM_UNIT_DIAGRAM_ISNUMVISUAL" val="0"/>
  <p:tag name="KSO_WM_UNIT_DIAGRAM_ISREFERUNIT" val="0"/>
  <p:tag name="KSO_WM_UNIT_DIAGRAM_IS_NEED_ADD_PATH_ANIM" val="0"/>
  <p:tag name="KSO_WM_UNIT_LINE_FORE_SCHEMECOLOR_INDEX" val="5"/>
  <p:tag name="KSO_WM_UNIT_LINE_FILL_TYPE" val="2"/>
</p:tagLst>
</file>

<file path=ppt/tags/tag195.xml><?xml version="1.0" encoding="utf-8"?>
<p:tagLst xmlns:p="http://schemas.openxmlformats.org/presentationml/2006/main">
  <p:tag name="KSO_WM_TAG_VERSION" val="1.0"/>
  <p:tag name="KSO_WM_BEAUTIFY_FLAG" val="#wm#"/>
  <p:tag name="KSO_WM_TEMPLATE_CATEGORY" val="diagram"/>
  <p:tag name="KSO_WM_TEMPLATE_INDEX" val="747"/>
  <p:tag name="KSO_WM_UNIT_TYPE" val="m_h_i"/>
  <p:tag name="KSO_WM_UNIT_INDEX" val="1_6_3"/>
  <p:tag name="KSO_WM_UNIT_ID" val="diagram747_6*m_h_i*1_6_3"/>
  <p:tag name="KSO_WM_UNIT_LAYERLEVEL" val="1_1_1"/>
  <p:tag name="KSO_WM_UNIT_HIGHLIGHT" val="0"/>
  <p:tag name="KSO_WM_UNIT_COMPATIBLE" val="0"/>
  <p:tag name="KSO_WM_DIAGRAM_GROUP_CODE" val="m1-1"/>
  <p:tag name="KSO_WM_UNIT_NOCLEAR" val="0"/>
  <p:tag name="KSO_WM_UNIT_DIAGRAM_ISNUMVISUAL" val="0"/>
  <p:tag name="KSO_WM_UNIT_DIAGRAM_ISREFERUNIT" val="0"/>
  <p:tag name="KSO_WM_UNIT_DIAGRAM_IS_NEED_ADD_PATH_ANIM" val="0"/>
  <p:tag name="KSO_WM_UNIT_FILL_FORE_SCHEMECOLOR_INDEX" val="5"/>
  <p:tag name="KSO_WM_UNIT_FILL_TYPE" val="1"/>
  <p:tag name="KSO_WM_UNIT_TEXT_FILL_FORE_SCHEMECOLOR_INDEX" val="14"/>
  <p:tag name="KSO_WM_UNIT_TEXT_FILL_TYPE" val="1"/>
</p:tagLst>
</file>

<file path=ppt/tags/tag196.xml><?xml version="1.0" encoding="utf-8"?>
<p:tagLst xmlns:p="http://schemas.openxmlformats.org/presentationml/2006/main">
  <p:tag name="KSO_WM_TAG_VERSION" val="1.0"/>
  <p:tag name="KSO_WM_BEAUTIFY_FLAG" val="#wm#"/>
  <p:tag name="KSO_WM_TEMPLATE_CATEGORY" val="diagram"/>
  <p:tag name="KSO_WM_TEMPLATE_INDEX" val="747"/>
  <p:tag name="KSO_WM_UNIT_TYPE" val="m_h_i"/>
  <p:tag name="KSO_WM_UNIT_INDEX" val="1_6_2"/>
  <p:tag name="KSO_WM_UNIT_ID" val="diagram747_6*m_h_i*1_6_2"/>
  <p:tag name="KSO_WM_UNIT_LAYERLEVEL" val="1_1_1"/>
  <p:tag name="KSO_WM_DIAGRAM_GROUP_CODE" val="m1-1"/>
  <p:tag name="KSO_WM_UNIT_HIGHLIGHT" val="0"/>
  <p:tag name="KSO_WM_UNIT_COMPATIBLE" val="0"/>
  <p:tag name="KSO_WM_UNIT_DIAGRAM_ISNUMVISUAL" val="0"/>
  <p:tag name="KSO_WM_UNIT_DIAGRAM_ISREFERUNIT" val="0"/>
  <p:tag name="KSO_WM_UNIT_DIAGRAM_IS_NEED_ADD_PATH_ANIM" val="0"/>
  <p:tag name="KSO_WM_UNIT_LINE_FORE_SCHEMECOLOR_INDEX" val="5"/>
  <p:tag name="KSO_WM_UNIT_LINE_FILL_TYPE"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747_6*m_h_f*1_1_2"/>
  <p:tag name="KSO_WM_TEMPLATE_CATEGORY" val="diagram"/>
  <p:tag name="KSO_WM_TEMPLATE_INDEX" val="747"/>
  <p:tag name="KSO_WM_UNIT_LAYERLEVEL" val="1_1_1"/>
  <p:tag name="KSO_WM_TAG_VERSION" val="1.0"/>
  <p:tag name="KSO_WM_BEAUTIFY_FLAG" val="#wm#"/>
  <p:tag name="KSO_WM_UNIT_NOCLEAR" val="0"/>
  <p:tag name="KSO_WM_UNIT_VALUE" val="13"/>
  <p:tag name="KSO_WM_UNIT_TYPE" val="m_h_f"/>
  <p:tag name="KSO_WM_UNIT_INDEX" val="1_1_2"/>
  <p:tag name="KSO_WM_UNIT_PRESET_TEXT" val="单击此处添加文本具体内容"/>
  <p:tag name="KSO_WM_UNIT_DIAGRAM_IS_NEED_ADD_PATH_ANIM" val="0"/>
  <p:tag name="KSO_WM_UNIT_TEXT_FILL_FORE_SCHEMECOLOR_INDEX" val="14"/>
  <p:tag name="KSO_WM_UNIT_TEXT_FILL_TYPE"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747_6*m_h_f*1_2_2"/>
  <p:tag name="KSO_WM_TEMPLATE_CATEGORY" val="diagram"/>
  <p:tag name="KSO_WM_TEMPLATE_INDEX" val="747"/>
  <p:tag name="KSO_WM_UNIT_LAYERLEVEL" val="1_1_1"/>
  <p:tag name="KSO_WM_TAG_VERSION" val="1.0"/>
  <p:tag name="KSO_WM_BEAUTIFY_FLAG" val="#wm#"/>
  <p:tag name="KSO_WM_UNIT_NOCLEAR" val="0"/>
  <p:tag name="KSO_WM_UNIT_VALUE" val="13"/>
  <p:tag name="KSO_WM_UNIT_TYPE" val="m_h_f"/>
  <p:tag name="KSO_WM_UNIT_INDEX" val="1_2_2"/>
  <p:tag name="KSO_WM_UNIT_PRESET_TEXT" val="单击此处添加文本具体内容"/>
  <p:tag name="KSO_WM_UNIT_DIAGRAM_IS_NEED_ADD_PATH_ANIM" val="0"/>
  <p:tag name="KSO_WM_UNIT_TEXT_FILL_FORE_SCHEMECOLOR_INDEX" val="14"/>
  <p:tag name="KSO_WM_UNIT_TEXT_FILL_TYPE"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747_6*m_h_f*1_3_2"/>
  <p:tag name="KSO_WM_TEMPLATE_CATEGORY" val="diagram"/>
  <p:tag name="KSO_WM_TEMPLATE_INDEX" val="747"/>
  <p:tag name="KSO_WM_UNIT_LAYERLEVEL" val="1_1_1"/>
  <p:tag name="KSO_WM_TAG_VERSION" val="1.0"/>
  <p:tag name="KSO_WM_BEAUTIFY_FLAG" val="#wm#"/>
  <p:tag name="KSO_WM_UNIT_NOCLEAR" val="0"/>
  <p:tag name="KSO_WM_UNIT_VALUE" val="13"/>
  <p:tag name="KSO_WM_UNIT_TYPE" val="m_h_f"/>
  <p:tag name="KSO_WM_UNIT_INDEX" val="1_3_2"/>
  <p:tag name="KSO_WM_UNIT_PRESET_TEXT" val="单击此处添加文本具体内容"/>
  <p:tag name="KSO_WM_UNIT_DIAGRAM_IS_NEED_ADD_PATH_ANIM" val="0"/>
  <p:tag name="KSO_WM_UNIT_TEXT_FILL_FORE_SCHEMECOLOR_INDEX" val="14"/>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747_6*m_h_f*1_6_2"/>
  <p:tag name="KSO_WM_TEMPLATE_CATEGORY" val="diagram"/>
  <p:tag name="KSO_WM_TEMPLATE_INDEX" val="747"/>
  <p:tag name="KSO_WM_UNIT_LAYERLEVEL" val="1_1_1"/>
  <p:tag name="KSO_WM_TAG_VERSION" val="1.0"/>
  <p:tag name="KSO_WM_BEAUTIFY_FLAG" val="#wm#"/>
  <p:tag name="KSO_WM_UNIT_NOCLEAR" val="0"/>
  <p:tag name="KSO_WM_UNIT_VALUE" val="13"/>
  <p:tag name="KSO_WM_UNIT_TYPE" val="m_h_f"/>
  <p:tag name="KSO_WM_UNIT_INDEX" val="1_6_2"/>
  <p:tag name="KSO_WM_UNIT_PRESET_TEXT" val="单击此处添加文本具体内容"/>
  <p:tag name="KSO_WM_UNIT_DIAGRAM_IS_NEED_ADD_PATH_ANIM" val="0"/>
  <p:tag name="KSO_WM_UNIT_TEXT_FILL_FORE_SCHEMECOLOR_INDEX" val="14"/>
  <p:tag name="KSO_WM_UNIT_TEXT_FILL_TYPE" val="1"/>
</p:tagLst>
</file>

<file path=ppt/tags/tag201.xml><?xml version="1.0" encoding="utf-8"?>
<p:tagLst xmlns:p="http://schemas.openxmlformats.org/presentationml/2006/main">
  <p:tag name="KSO_WM_TAG_VERSION" val="1.0"/>
  <p:tag name="KSO_WM_BEAUTIFY_FLAG" val="#wm#"/>
  <p:tag name="KSO_WM_TEMPLATE_CATEGORY" val="diagram"/>
  <p:tag name="KSO_WM_TEMPLATE_INDEX" val="747"/>
  <p:tag name="KSO_WM_UNIT_TYPE" val="m_h_i"/>
  <p:tag name="KSO_WM_UNIT_INDEX" val="1_4_3"/>
  <p:tag name="KSO_WM_UNIT_ID" val="diagram747_6*m_h_i*1_4_3"/>
  <p:tag name="KSO_WM_UNIT_LAYERLEVEL" val="1_1_1"/>
  <p:tag name="KSO_WM_UNIT_HIGHLIGHT" val="0"/>
  <p:tag name="KSO_WM_UNIT_COMPATIBLE" val="0"/>
  <p:tag name="KSO_WM_DIAGRAM_GROUP_CODE" val="m1-1"/>
  <p:tag name="KSO_WM_UNIT_NOCLEAR" val="0"/>
  <p:tag name="KSO_WM_UNIT_DIAGRAM_ISNUMVISUAL" val="0"/>
  <p:tag name="KSO_WM_UNIT_DIAGRAM_ISREFERUNIT" val="0"/>
  <p:tag name="KSO_WM_UNIT_DIAGRAM_IS_NEED_ADD_PATH_ANIM" val="0"/>
  <p:tag name="KSO_WM_UNIT_FILL_FORE_SCHEMECOLOR_INDEX" val="5"/>
  <p:tag name="KSO_WM_UNIT_FILL_TYPE" val="1"/>
  <p:tag name="KSO_WM_UNIT_TEXT_FILL_FORE_SCHEMECOLOR_INDEX" val="14"/>
  <p:tag name="KSO_WM_UNIT_TEXT_FILL_TYPE" val="1"/>
</p:tagLst>
</file>

<file path=ppt/tags/tag202.xml><?xml version="1.0" encoding="utf-8"?>
<p:tagLst xmlns:p="http://schemas.openxmlformats.org/presentationml/2006/main">
  <p:tag name="KSO_WM_TAG_VERSION" val="1.0"/>
  <p:tag name="KSO_WM_BEAUTIFY_FLAG" val="#wm#"/>
  <p:tag name="KSO_WM_TEMPLATE_CATEGORY" val="diagram"/>
  <p:tag name="KSO_WM_TEMPLATE_INDEX" val="747"/>
  <p:tag name="KSO_WM_UNIT_TYPE" val="m_h_i"/>
  <p:tag name="KSO_WM_UNIT_INDEX" val="1_4_2"/>
  <p:tag name="KSO_WM_UNIT_ID" val="diagram747_6*m_h_i*1_4_2"/>
  <p:tag name="KSO_WM_UNIT_LAYERLEVEL" val="1_1_1"/>
  <p:tag name="KSO_WM_DIAGRAM_GROUP_CODE" val="m1-1"/>
  <p:tag name="KSO_WM_UNIT_HIGHLIGHT" val="0"/>
  <p:tag name="KSO_WM_UNIT_COMPATIBLE" val="0"/>
  <p:tag name="KSO_WM_UNIT_DIAGRAM_ISNUMVISUAL" val="0"/>
  <p:tag name="KSO_WM_UNIT_DIAGRAM_ISREFERUNIT" val="0"/>
  <p:tag name="KSO_WM_UNIT_DIAGRAM_IS_NEED_ADD_PATH_ANIM" val="0"/>
  <p:tag name="KSO_WM_UNIT_LINE_FORE_SCHEMECOLOR_INDEX" val="5"/>
  <p:tag name="KSO_WM_UNIT_LINE_FILL_TYPE" val="2"/>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747_6*m_h_f*1_4_2"/>
  <p:tag name="KSO_WM_TEMPLATE_CATEGORY" val="diagram"/>
  <p:tag name="KSO_WM_TEMPLATE_INDEX" val="747"/>
  <p:tag name="KSO_WM_UNIT_LAYERLEVEL" val="1_1_1"/>
  <p:tag name="KSO_WM_TAG_VERSION" val="1.0"/>
  <p:tag name="KSO_WM_BEAUTIFY_FLAG" val="#wm#"/>
  <p:tag name="KSO_WM_UNIT_NOCLEAR" val="0"/>
  <p:tag name="KSO_WM_UNIT_VALUE" val="13"/>
  <p:tag name="KSO_WM_UNIT_TYPE" val="m_h_f"/>
  <p:tag name="KSO_WM_UNIT_INDEX" val="1_4_2"/>
  <p:tag name="KSO_WM_UNIT_PRESET_TEXT" val="单击此处添加文本具体内容"/>
  <p:tag name="KSO_WM_UNIT_DIAGRAM_IS_NEED_ADD_PATH_ANIM" val="0"/>
  <p:tag name="KSO_WM_UNIT_TEXT_FILL_FORE_SCHEMECOLOR_INDEX" val="14"/>
  <p:tag name="KSO_WM_UNIT_TEXT_FILL_TYPE" val="1"/>
</p:tagLst>
</file>

<file path=ppt/tags/tag204.xml><?xml version="1.0" encoding="utf-8"?>
<p:tagLst xmlns:p="http://schemas.openxmlformats.org/presentationml/2006/main">
  <p:tag name="KSO_WM_TAG_VERSION" val="1.0"/>
  <p:tag name="KSO_WM_BEAUTIFY_FLAG" val="#wm#"/>
  <p:tag name="KSO_WM_TEMPLATE_CATEGORY" val="diagram"/>
  <p:tag name="KSO_WM_TEMPLATE_INDEX" val="747"/>
  <p:tag name="KSO_WM_UNIT_TYPE" val="m_h_i"/>
  <p:tag name="KSO_WM_UNIT_INDEX" val="1_5_3"/>
  <p:tag name="KSO_WM_UNIT_ID" val="diagram747_6*m_h_i*1_5_3"/>
  <p:tag name="KSO_WM_UNIT_LAYERLEVEL" val="1_1_1"/>
  <p:tag name="KSO_WM_UNIT_HIGHLIGHT" val="0"/>
  <p:tag name="KSO_WM_UNIT_COMPATIBLE" val="0"/>
  <p:tag name="KSO_WM_DIAGRAM_GROUP_CODE" val="m1-1"/>
  <p:tag name="KSO_WM_UNIT_NOCLEAR" val="0"/>
  <p:tag name="KSO_WM_UNIT_DIAGRAM_ISNUMVISUAL" val="0"/>
  <p:tag name="KSO_WM_UNIT_DIAGRAM_ISREFERUNIT" val="0"/>
  <p:tag name="KSO_WM_UNIT_DIAGRAM_IS_NEED_ADD_PATH_ANIM" val="0"/>
  <p:tag name="KSO_WM_UNIT_FILL_FORE_SCHEMECOLOR_INDEX" val="5"/>
  <p:tag name="KSO_WM_UNIT_FILL_TYPE" val="1"/>
  <p:tag name="KSO_WM_UNIT_TEXT_FILL_FORE_SCHEMECOLOR_INDEX" val="14"/>
  <p:tag name="KSO_WM_UNIT_TEXT_FILL_TYPE" val="1"/>
</p:tagLst>
</file>

<file path=ppt/tags/tag205.xml><?xml version="1.0" encoding="utf-8"?>
<p:tagLst xmlns:p="http://schemas.openxmlformats.org/presentationml/2006/main">
  <p:tag name="KSO_WM_TAG_VERSION" val="1.0"/>
  <p:tag name="KSO_WM_BEAUTIFY_FLAG" val="#wm#"/>
  <p:tag name="KSO_WM_TEMPLATE_CATEGORY" val="diagram"/>
  <p:tag name="KSO_WM_TEMPLATE_INDEX" val="747"/>
  <p:tag name="KSO_WM_UNIT_TYPE" val="m_h_i"/>
  <p:tag name="KSO_WM_UNIT_INDEX" val="1_5_1"/>
  <p:tag name="KSO_WM_UNIT_ID" val="diagram747_6*m_h_i*1_5_1"/>
  <p:tag name="KSO_WM_UNIT_LAYERLEVEL" val="1_1_1"/>
  <p:tag name="KSO_WM_DIAGRAM_GROUP_CODE" val="m1-1"/>
  <p:tag name="KSO_WM_UNIT_HIGHLIGHT" val="0"/>
  <p:tag name="KSO_WM_UNIT_COMPATIBLE" val="0"/>
  <p:tag name="KSO_WM_UNIT_DIAGRAM_ISNUMVISUAL" val="0"/>
  <p:tag name="KSO_WM_UNIT_DIAGRAM_ISREFERUNIT" val="0"/>
  <p:tag name="KSO_WM_UNIT_DIAGRAM_IS_NEED_ADD_PATH_ANIM" val="0"/>
  <p:tag name="KSO_WM_UNIT_LINE_FORE_SCHEMECOLOR_INDEX" val="5"/>
  <p:tag name="KSO_WM_UNIT_LINE_FILL_TYPE" val="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747_6*m_h_f*1_5_2"/>
  <p:tag name="KSO_WM_TEMPLATE_CATEGORY" val="diagram"/>
  <p:tag name="KSO_WM_TEMPLATE_INDEX" val="747"/>
  <p:tag name="KSO_WM_UNIT_LAYERLEVEL" val="1_1_1"/>
  <p:tag name="KSO_WM_TAG_VERSION" val="1.0"/>
  <p:tag name="KSO_WM_BEAUTIFY_FLAG" val="#wm#"/>
  <p:tag name="KSO_WM_UNIT_NOCLEAR" val="0"/>
  <p:tag name="KSO_WM_UNIT_VALUE" val="13"/>
  <p:tag name="KSO_WM_UNIT_TYPE" val="m_h_f"/>
  <p:tag name="KSO_WM_UNIT_INDEX" val="1_5_2"/>
  <p:tag name="KSO_WM_UNIT_PRESET_TEXT" val="单击此处添加文本具体内容"/>
  <p:tag name="KSO_WM_UNIT_DIAGRAM_IS_NEED_ADD_PATH_ANIM" val="0"/>
  <p:tag name="KSO_WM_UNIT_TEXT_FILL_FORE_SCHEMECOLOR_INDEX" val="14"/>
  <p:tag name="KSO_WM_UNIT_TEXT_FILL_TYPE" val="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PA" val="v5.2.11"/>
</p:tagLst>
</file>

<file path=ppt/tags/tag241.xml><?xml version="1.0" encoding="utf-8"?>
<p:tagLst xmlns:p="http://schemas.openxmlformats.org/presentationml/2006/main">
  <p:tag name="PA" val="v5.2.11"/>
</p:tagLst>
</file>

<file path=ppt/tags/tag242.xml><?xml version="1.0" encoding="utf-8"?>
<p:tagLst xmlns:p="http://schemas.openxmlformats.org/presentationml/2006/main">
  <p:tag name="PA" val="v5.2.11"/>
</p:tagLst>
</file>

<file path=ppt/tags/tag243.xml><?xml version="1.0" encoding="utf-8"?>
<p:tagLst xmlns:p="http://schemas.openxmlformats.org/presentationml/2006/main">
  <p:tag name="PA" val="v5.2.11"/>
</p:tagLst>
</file>

<file path=ppt/tags/tag244.xml><?xml version="1.0" encoding="utf-8"?>
<p:tagLst xmlns:p="http://schemas.openxmlformats.org/presentationml/2006/main">
  <p:tag name="PA" val="v5.2.11"/>
</p:tagLst>
</file>

<file path=ppt/tags/tag245.xml><?xml version="1.0" encoding="utf-8"?>
<p:tagLst xmlns:p="http://schemas.openxmlformats.org/presentationml/2006/main">
  <p:tag name="PA" val="v5.2.11"/>
</p:tagLst>
</file>

<file path=ppt/tags/tag246.xml><?xml version="1.0" encoding="utf-8"?>
<p:tagLst xmlns:p="http://schemas.openxmlformats.org/presentationml/2006/main">
  <p:tag name="PA" val="v5.2.11"/>
</p:tagLst>
</file>

<file path=ppt/tags/tag247.xml><?xml version="1.0" encoding="utf-8"?>
<p:tagLst xmlns:p="http://schemas.openxmlformats.org/presentationml/2006/main">
  <p:tag name="PA" val="v5.2.11"/>
</p:tagLst>
</file>

<file path=ppt/tags/tag248.xml><?xml version="1.0" encoding="utf-8"?>
<p:tagLst xmlns:p="http://schemas.openxmlformats.org/presentationml/2006/main">
  <p:tag name="PA" val="v5.2.11"/>
</p:tagLst>
</file>

<file path=ppt/tags/tag249.xml><?xml version="1.0" encoding="utf-8"?>
<p:tagLst xmlns:p="http://schemas.openxmlformats.org/presentationml/2006/main">
  <p:tag name="PA" val="v5.2.1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PA" val="v5.2.11"/>
</p:tagLst>
</file>

<file path=ppt/tags/tag251.xml><?xml version="1.0" encoding="utf-8"?>
<p:tagLst xmlns:p="http://schemas.openxmlformats.org/presentationml/2006/main">
  <p:tag name="PA" val="v5.2.11"/>
</p:tagLst>
</file>

<file path=ppt/tags/tag252.xml><?xml version="1.0" encoding="utf-8"?>
<p:tagLst xmlns:p="http://schemas.openxmlformats.org/presentationml/2006/main">
  <p:tag name="PA" val="v5.2.11"/>
</p:tagLst>
</file>

<file path=ppt/tags/tag25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54.xml><?xml version="1.0" encoding="utf-8"?>
<p:tagLst xmlns:p="http://schemas.openxmlformats.org/presentationml/2006/main">
  <p:tag name="KSO_WPP_MARK_KEY" val="4dfa22c1-73a6-40f0-b09d-6823102efbc7"/>
  <p:tag name="COMMONDATA" val="eyJoZGlkIjoiYjc1ODdlMjAwNDgzNjE0ZjAwMWNhNGMyYTNhZmFhZGQifQ=="/>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PA" val="v5.2.11"/>
</p:tagLst>
</file>

<file path=ppt/tags/tag63.xml><?xml version="1.0" encoding="utf-8"?>
<p:tagLst xmlns:p="http://schemas.openxmlformats.org/presentationml/2006/main">
  <p:tag name="PA" val="v5.2.11"/>
</p:tagLst>
</file>

<file path=ppt/tags/tag64.xml><?xml version="1.0" encoding="utf-8"?>
<p:tagLst xmlns:p="http://schemas.openxmlformats.org/presentationml/2006/main">
  <p:tag name="PA" val="v5.2.11"/>
</p:tagLst>
</file>

<file path=ppt/tags/tag65.xml><?xml version="1.0" encoding="utf-8"?>
<p:tagLst xmlns:p="http://schemas.openxmlformats.org/presentationml/2006/main">
  <p:tag name="PA" val="v5.2.11"/>
</p:tagLst>
</file>

<file path=ppt/tags/tag66.xml><?xml version="1.0" encoding="utf-8"?>
<p:tagLst xmlns:p="http://schemas.openxmlformats.org/presentationml/2006/main">
  <p:tag name="PA" val="v5.2.11"/>
</p:tagLst>
</file>

<file path=ppt/tags/tag67.xml><?xml version="1.0" encoding="utf-8"?>
<p:tagLst xmlns:p="http://schemas.openxmlformats.org/presentationml/2006/main">
  <p:tag name="PA" val="v5.2.11"/>
</p:tagLst>
</file>

<file path=ppt/tags/tag68.xml><?xml version="1.0" encoding="utf-8"?>
<p:tagLst xmlns:p="http://schemas.openxmlformats.org/presentationml/2006/main">
  <p:tag name="PA" val="v5.2.11"/>
</p:tagLst>
</file>

<file path=ppt/tags/tag69.xml><?xml version="1.0" encoding="utf-8"?>
<p:tagLst xmlns:p="http://schemas.openxmlformats.org/presentationml/2006/main">
  <p:tag name="PA" val="v5.2.1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PA" val="v5.2.11"/>
</p:tagLst>
</file>

<file path=ppt/tags/tag71.xml><?xml version="1.0" encoding="utf-8"?>
<p:tagLst xmlns:p="http://schemas.openxmlformats.org/presentationml/2006/main">
  <p:tag name="PA" val="v5.2.11"/>
</p:tagLst>
</file>

<file path=ppt/tags/tag72.xml><?xml version="1.0" encoding="utf-8"?>
<p:tagLst xmlns:p="http://schemas.openxmlformats.org/presentationml/2006/main">
  <p:tag name="PA" val="v5.2.11"/>
</p:tagLst>
</file>

<file path=ppt/tags/tag73.xml><?xml version="1.0" encoding="utf-8"?>
<p:tagLst xmlns:p="http://schemas.openxmlformats.org/presentationml/2006/main">
  <p:tag name="PA" val="v5.2.11"/>
</p:tagLst>
</file>

<file path=ppt/tags/tag74.xml><?xml version="1.0" encoding="utf-8"?>
<p:tagLst xmlns:p="http://schemas.openxmlformats.org/presentationml/2006/main">
  <p:tag name="PA" val="v5.2.11"/>
</p:tagLst>
</file>

<file path=ppt/tags/tag75.xml><?xml version="1.0" encoding="utf-8"?>
<p:tagLst xmlns:p="http://schemas.openxmlformats.org/presentationml/2006/main">
  <p:tag name="PA" val="v5.2.11"/>
</p:tagLst>
</file>

<file path=ppt/tags/tag7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TEMPLATE_CATEGORY" val="diagram"/>
  <p:tag name="KSO_WM_TEMPLATE_INDEX" val="20181209"/>
  <p:tag name="KSO_WM_UNIT_TYPE" val="l_h_a"/>
  <p:tag name="KSO_WM_UNIT_INDEX" val="1_2_1"/>
  <p:tag name="KSO_WM_UNIT_ID" val="diagram20181209_3*l_h_a*1_2_1"/>
  <p:tag name="KSO_WM_UNIT_LAYERLEVEL" val="1_1_1"/>
  <p:tag name="KSO_WM_UNIT_VALUE" val="4"/>
  <p:tag name="KSO_WM_UNIT_HIGHLIGHT" val="0"/>
  <p:tag name="KSO_WM_UNIT_COMPATIBLE" val="0"/>
  <p:tag name="KSO_WM_UNIT_CLEAR" val="0"/>
  <p:tag name="KSO_WM_BEAUTIFY_FLAG" val=""/>
  <p:tag name="KSO_WM_TAG_VERSION" val="1.0"/>
  <p:tag name="KSO_WM_DIAGRAM_GROUP_CODE" val="l1-1"/>
  <p:tag name="KSO_WM_UNIT_PRESET_TEXT" val="内容文字"/>
  <p:tag name="KSO_WM_UNIT_TEXT_FILL_FORE_SCHEMECOLOR_INDEX" val="4"/>
  <p:tag name="KSO_WM_UNIT_TEXT_FILL_TYPE" val="1"/>
</p:tagLst>
</file>

<file path=ppt/tags/tag88.xml><?xml version="1.0" encoding="utf-8"?>
<p:tagLst xmlns:p="http://schemas.openxmlformats.org/presentationml/2006/main">
  <p:tag name="KSO_WM_TEMPLATE_CATEGORY" val="diagram"/>
  <p:tag name="KSO_WM_TEMPLATE_INDEX" val="20181209"/>
  <p:tag name="KSO_WM_UNIT_TYPE" val="l_h_a"/>
  <p:tag name="KSO_WM_UNIT_INDEX" val="1_1_1"/>
  <p:tag name="KSO_WM_UNIT_ID" val="diagram20181209_3*l_h_a*1_1_1"/>
  <p:tag name="KSO_WM_UNIT_LAYERLEVEL" val="1_1_1"/>
  <p:tag name="KSO_WM_UNIT_VALUE" val="4"/>
  <p:tag name="KSO_WM_UNIT_HIGHLIGHT" val="0"/>
  <p:tag name="KSO_WM_UNIT_COMPATIBLE" val="0"/>
  <p:tag name="KSO_WM_UNIT_CLEAR" val="0"/>
  <p:tag name="KSO_WM_BEAUTIFY_FLAG" val=""/>
  <p:tag name="KSO_WM_TAG_VERSION" val="1.0"/>
  <p:tag name="KSO_WM_DIAGRAM_GROUP_CODE" val="l1-1"/>
  <p:tag name="KSO_WM_UNIT_PRESET_TEXT" val="内容文字"/>
  <p:tag name="KSO_WM_UNIT_TEXT_FILL_FORE_SCHEMECOLOR_INDEX" val="4"/>
  <p:tag name="KSO_WM_UNIT_TEXT_FILL_TYPE" val="1"/>
</p:tagLst>
</file>

<file path=ppt/tags/tag89.xml><?xml version="1.0" encoding="utf-8"?>
<p:tagLst xmlns:p="http://schemas.openxmlformats.org/presentationml/2006/main">
  <p:tag name="KSO_WM_TEMPLATE_CATEGORY" val="diagram"/>
  <p:tag name="KSO_WM_TEMPLATE_INDEX" val="20181209"/>
  <p:tag name="KSO_WM_UNIT_TYPE" val="l_h_i"/>
  <p:tag name="KSO_WM_UNIT_INDEX" val="1_2_6"/>
  <p:tag name="KSO_WM_UNIT_ID" val="diagram20181209_3*l_h_i*1_2_6"/>
  <p:tag name="KSO_WM_UNIT_LAYERLEVEL" val="1_1_1"/>
  <p:tag name="KSO_WM_BEAUTIFY_FLAG" val=""/>
  <p:tag name="KSO_WM_TAG_VERSION" val="1.0"/>
  <p:tag name="KSO_WM_DIAGRAM_GROUP_CODE" val="l1-1"/>
  <p:tag name="KSO_WM_UNIT_TEXT_FILL_FORE_SCHEMECOLOR_INDEX" val="13"/>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TEMPLATE_CATEGORY" val="diagram"/>
  <p:tag name="KSO_WM_TEMPLATE_INDEX" val="20181209"/>
  <p:tag name="KSO_WM_UNIT_TYPE" val="l_h_a"/>
  <p:tag name="KSO_WM_UNIT_INDEX" val="1_4_1"/>
  <p:tag name="KSO_WM_UNIT_ID" val="diagram20181209_3*l_h_a*1_4_1"/>
  <p:tag name="KSO_WM_UNIT_LAYERLEVEL" val="1_1_1"/>
  <p:tag name="KSO_WM_UNIT_VALUE" val="4"/>
  <p:tag name="KSO_WM_UNIT_HIGHLIGHT" val="0"/>
  <p:tag name="KSO_WM_UNIT_COMPATIBLE" val="0"/>
  <p:tag name="KSO_WM_UNIT_CLEAR" val="0"/>
  <p:tag name="KSO_WM_BEAUTIFY_FLAG" val=""/>
  <p:tag name="KSO_WM_TAG_VERSION" val="1.0"/>
  <p:tag name="KSO_WM_DIAGRAM_GROUP_CODE" val="l1-1"/>
  <p:tag name="KSO_WM_UNIT_PRESET_TEXT" val="内容文字"/>
  <p:tag name="KSO_WM_UNIT_TEXT_FILL_FORE_SCHEMECOLOR_INDEX" val="4"/>
  <p:tag name="KSO_WM_UNIT_TEXT_FILL_TYPE" val="1"/>
</p:tagLst>
</file>

<file path=ppt/tags/tag96.xml><?xml version="1.0" encoding="utf-8"?>
<p:tagLst xmlns:p="http://schemas.openxmlformats.org/presentationml/2006/main">
  <p:tag name="KSO_WM_TEMPLATE_CATEGORY" val="diagram"/>
  <p:tag name="KSO_WM_TEMPLATE_INDEX" val="20181209"/>
  <p:tag name="KSO_WM_UNIT_TYPE" val="l_h_a"/>
  <p:tag name="KSO_WM_UNIT_INDEX" val="1_3_1"/>
  <p:tag name="KSO_WM_UNIT_ID" val="diagram20181209_3*l_h_a*1_3_1"/>
  <p:tag name="KSO_WM_UNIT_LAYERLEVEL" val="1_1_1"/>
  <p:tag name="KSO_WM_UNIT_VALUE" val="4"/>
  <p:tag name="KSO_WM_UNIT_HIGHLIGHT" val="0"/>
  <p:tag name="KSO_WM_UNIT_COMPATIBLE" val="0"/>
  <p:tag name="KSO_WM_UNIT_CLEAR" val="0"/>
  <p:tag name="KSO_WM_BEAUTIFY_FLAG" val=""/>
  <p:tag name="KSO_WM_TAG_VERSION" val="1.0"/>
  <p:tag name="KSO_WM_DIAGRAM_GROUP_CODE" val="l1-1"/>
  <p:tag name="KSO_WM_UNIT_PRESET_TEXT" val="内容文字"/>
  <p:tag name="KSO_WM_UNIT_TEXT_FILL_FORE_SCHEMECOLOR_INDEX" val="4"/>
  <p:tag name="KSO_WM_UNIT_TEXT_FILL_TYPE" val="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4471</Words>
  <Application>WPS 演示</Application>
  <PresentationFormat>宽屏</PresentationFormat>
  <Paragraphs>532</Paragraphs>
  <Slides>18</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18</vt:i4>
      </vt:variant>
    </vt:vector>
  </HeadingPairs>
  <TitlesOfParts>
    <vt:vector size="32" baseType="lpstr">
      <vt:lpstr>Arial</vt:lpstr>
      <vt:lpstr>宋体</vt:lpstr>
      <vt:lpstr>Wingdings</vt:lpstr>
      <vt:lpstr>Wingdings</vt:lpstr>
      <vt:lpstr>微软雅黑</vt:lpstr>
      <vt:lpstr>思源黑体 CN Heavy</vt:lpstr>
      <vt:lpstr>思源黑体</vt:lpstr>
      <vt:lpstr>思源黑体 CN Bold</vt:lpstr>
      <vt:lpstr>黑体</vt:lpstr>
      <vt:lpstr>阿里巴巴普惠体 M</vt:lpstr>
      <vt:lpstr>Calibri</vt:lpstr>
      <vt:lpstr>Times New Roman</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小魔王</cp:lastModifiedBy>
  <cp:revision>280</cp:revision>
  <dcterms:created xsi:type="dcterms:W3CDTF">2019-06-19T02:08:00Z</dcterms:created>
  <dcterms:modified xsi:type="dcterms:W3CDTF">2023-05-23T03:01:53Z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5F973F0236A844D0BB4B57331515A375_12</vt:lpwstr>
  </property>
</Properties>
</file>